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52"/>
  </p:notesMasterIdLst>
  <p:sldIdLst>
    <p:sldId id="256" r:id="rId2"/>
    <p:sldId id="257" r:id="rId3"/>
    <p:sldId id="258" r:id="rId4"/>
    <p:sldId id="259" r:id="rId5"/>
    <p:sldId id="262" r:id="rId6"/>
    <p:sldId id="296" r:id="rId7"/>
    <p:sldId id="265" r:id="rId8"/>
    <p:sldId id="266" r:id="rId9"/>
    <p:sldId id="268" r:id="rId10"/>
    <p:sldId id="270" r:id="rId11"/>
    <p:sldId id="271" r:id="rId12"/>
    <p:sldId id="272" r:id="rId13"/>
    <p:sldId id="276" r:id="rId14"/>
    <p:sldId id="299" r:id="rId15"/>
    <p:sldId id="300" r:id="rId16"/>
    <p:sldId id="273" r:id="rId17"/>
    <p:sldId id="298" r:id="rId18"/>
    <p:sldId id="277" r:id="rId19"/>
    <p:sldId id="316" r:id="rId20"/>
    <p:sldId id="302" r:id="rId21"/>
    <p:sldId id="280" r:id="rId22"/>
    <p:sldId id="306" r:id="rId23"/>
    <p:sldId id="317" r:id="rId24"/>
    <p:sldId id="282" r:id="rId25"/>
    <p:sldId id="322" r:id="rId26"/>
    <p:sldId id="319" r:id="rId27"/>
    <p:sldId id="328" r:id="rId28"/>
    <p:sldId id="329" r:id="rId29"/>
    <p:sldId id="370" r:id="rId30"/>
    <p:sldId id="321" r:id="rId31"/>
    <p:sldId id="334" r:id="rId32"/>
    <p:sldId id="337" r:id="rId33"/>
    <p:sldId id="338" r:id="rId34"/>
    <p:sldId id="342" r:id="rId35"/>
    <p:sldId id="340" r:id="rId36"/>
    <p:sldId id="341" r:id="rId37"/>
    <p:sldId id="343" r:id="rId38"/>
    <p:sldId id="318" r:id="rId39"/>
    <p:sldId id="346" r:id="rId40"/>
    <p:sldId id="347" r:id="rId41"/>
    <p:sldId id="350" r:id="rId42"/>
    <p:sldId id="352" r:id="rId43"/>
    <p:sldId id="356" r:id="rId44"/>
    <p:sldId id="359" r:id="rId45"/>
    <p:sldId id="291" r:id="rId46"/>
    <p:sldId id="372" r:id="rId47"/>
    <p:sldId id="292" r:id="rId48"/>
    <p:sldId id="373" r:id="rId49"/>
    <p:sldId id="374" r:id="rId50"/>
    <p:sldId id="294" r:id="rId51"/>
  </p:sldIdLst>
  <p:sldSz cx="9144000" cy="5143500" type="screen16x9"/>
  <p:notesSz cx="6858000" cy="9144000"/>
  <p:embeddedFontLst>
    <p:embeddedFont>
      <p:font typeface="IBM Plex Sans" panose="020B0503050203000203" pitchFamily="34" charset="0"/>
      <p:regular r:id="rId53"/>
      <p:bold r:id="rId54"/>
      <p:italic r:id="rId55"/>
      <p:boldItalic r:id="rId56"/>
    </p:embeddedFont>
    <p:embeddedFont>
      <p:font typeface="IBM Plex Serif" panose="02060503050406000203" pitchFamily="18" charset="0"/>
      <p:regular r:id="rId57"/>
      <p:bold r:id="rId58"/>
      <p:italic r:id="rId59"/>
      <p:boldItalic r:id="rId60"/>
    </p:embeddedFont>
    <p:embeddedFont>
      <p:font typeface="IBM Plex Serif SemiBold" panose="02060703050406000203" pitchFamily="18" charset="0"/>
      <p:regular r:id="rId61"/>
      <p:bold r:id="rId62"/>
      <p:italic r:id="rId63"/>
      <p:boldItalic r:id="rId64"/>
    </p:embeddedFont>
    <p:embeddedFont>
      <p:font typeface="Merriweather" panose="00000500000000000000" pitchFamily="2" charset="0"/>
      <p:regular r:id="rId65"/>
      <p:bold r:id="rId66"/>
      <p:italic r:id="rId67"/>
      <p:boldItalic r:id="rId6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9808" autoAdjust="0"/>
  </p:normalViewPr>
  <p:slideViewPr>
    <p:cSldViewPr snapToGrid="0">
      <p:cViewPr varScale="1">
        <p:scale>
          <a:sx n="131" d="100"/>
          <a:sy n="131" d="100"/>
        </p:scale>
        <p:origin x="104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11.fntdata"/><Relationship Id="rId68" Type="http://schemas.openxmlformats.org/officeDocument/2006/relationships/font" Target="fonts/font1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1.fntdata"/><Relationship Id="rId58" Type="http://schemas.openxmlformats.org/officeDocument/2006/relationships/font" Target="fonts/font6.fntdata"/><Relationship Id="rId66" Type="http://schemas.openxmlformats.org/officeDocument/2006/relationships/font" Target="fonts/font14.fntdata"/><Relationship Id="rId5" Type="http://schemas.openxmlformats.org/officeDocument/2006/relationships/slide" Target="slides/slide4.xml"/><Relationship Id="rId61" Type="http://schemas.openxmlformats.org/officeDocument/2006/relationships/font" Target="fonts/font9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4.fntdata"/><Relationship Id="rId64" Type="http://schemas.openxmlformats.org/officeDocument/2006/relationships/font" Target="fonts/font12.fntdata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7.fntdata"/><Relationship Id="rId67" Type="http://schemas.openxmlformats.org/officeDocument/2006/relationships/font" Target="fonts/font15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2.fntdata"/><Relationship Id="rId62" Type="http://schemas.openxmlformats.org/officeDocument/2006/relationships/font" Target="fonts/font10.fntdata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5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60" Type="http://schemas.openxmlformats.org/officeDocument/2006/relationships/font" Target="fonts/font8.fntdata"/><Relationship Id="rId65" Type="http://schemas.openxmlformats.org/officeDocument/2006/relationships/font" Target="fonts/font13.fntdata"/><Relationship Id="rId73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font" Target="fonts/font3.fntdata"/><Relationship Id="rId7" Type="http://schemas.openxmlformats.org/officeDocument/2006/relationships/slide" Target="slides/slide6.xml"/><Relationship Id="rId71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abriel Leitão" userId="4cc93afe0794efcc" providerId="LiveId" clId="{10043359-ECD8-4393-BACB-708A5C61D3F3}"/>
    <pc:docChg chg="modSld">
      <pc:chgData name="Gabriel Leitão" userId="4cc93afe0794efcc" providerId="LiveId" clId="{10043359-ECD8-4393-BACB-708A5C61D3F3}" dt="2024-10-31T19:11:41.357" v="2" actId="1037"/>
      <pc:docMkLst>
        <pc:docMk/>
      </pc:docMkLst>
      <pc:sldChg chg="modSp mod">
        <pc:chgData name="Gabriel Leitão" userId="4cc93afe0794efcc" providerId="LiveId" clId="{10043359-ECD8-4393-BACB-708A5C61D3F3}" dt="2024-10-31T19:11:41.357" v="2" actId="1037"/>
        <pc:sldMkLst>
          <pc:docMk/>
          <pc:sldMk cId="0" sldId="262"/>
        </pc:sldMkLst>
        <pc:grpChg chg="mod">
          <ac:chgData name="Gabriel Leitão" userId="4cc93afe0794efcc" providerId="LiveId" clId="{10043359-ECD8-4393-BACB-708A5C61D3F3}" dt="2024-10-31T19:11:41.357" v="2" actId="1037"/>
          <ac:grpSpMkLst>
            <pc:docMk/>
            <pc:sldMk cId="0" sldId="262"/>
            <ac:grpSpMk id="157" creationId="{00000000-0000-0000-0000-000000000000}"/>
          </ac:grpSpMkLst>
        </pc:grpChg>
      </pc:sldChg>
    </pc:docChg>
  </pc:docChgLst>
  <pc:docChgLst>
    <pc:chgData name="Gabriel Leitão" userId="4cc93afe0794efcc" providerId="LiveId" clId="{B827ACD5-3B5B-43DE-89B7-F619D7D30535}"/>
    <pc:docChg chg="undo redo custSel addSld delSld modSld sldOrd">
      <pc:chgData name="Gabriel Leitão" userId="4cc93afe0794efcc" providerId="LiveId" clId="{B827ACD5-3B5B-43DE-89B7-F619D7D30535}" dt="2023-01-24T23:43:29.157" v="231" actId="20577"/>
      <pc:docMkLst>
        <pc:docMk/>
      </pc:docMkLst>
      <pc:sldChg chg="modNotesTx">
        <pc:chgData name="Gabriel Leitão" userId="4cc93afe0794efcc" providerId="LiveId" clId="{B827ACD5-3B5B-43DE-89B7-F619D7D30535}" dt="2023-01-24T23:43:29.157" v="231" actId="20577"/>
        <pc:sldMkLst>
          <pc:docMk/>
          <pc:sldMk cId="0" sldId="256"/>
        </pc:sldMkLst>
      </pc:sldChg>
      <pc:sldChg chg="del">
        <pc:chgData name="Gabriel Leitão" userId="4cc93afe0794efcc" providerId="LiveId" clId="{B827ACD5-3B5B-43DE-89B7-F619D7D30535}" dt="2023-01-24T10:29:49.439" v="14" actId="47"/>
        <pc:sldMkLst>
          <pc:docMk/>
          <pc:sldMk cId="0" sldId="263"/>
        </pc:sldMkLst>
      </pc:sldChg>
      <pc:sldChg chg="delSp mod">
        <pc:chgData name="Gabriel Leitão" userId="4cc93afe0794efcc" providerId="LiveId" clId="{B827ACD5-3B5B-43DE-89B7-F619D7D30535}" dt="2023-01-24T10:30:40.495" v="16" actId="478"/>
        <pc:sldMkLst>
          <pc:docMk/>
          <pc:sldMk cId="0" sldId="272"/>
        </pc:sldMkLst>
        <pc:spChg chg="del">
          <ac:chgData name="Gabriel Leitão" userId="4cc93afe0794efcc" providerId="LiveId" clId="{B827ACD5-3B5B-43DE-89B7-F619D7D30535}" dt="2023-01-24T10:30:40.495" v="16" actId="478"/>
          <ac:spMkLst>
            <pc:docMk/>
            <pc:sldMk cId="0" sldId="272"/>
            <ac:spMk id="2" creationId="{126E387B-B7C8-349D-74ED-430A46882B62}"/>
          </ac:spMkLst>
        </pc:spChg>
      </pc:sldChg>
      <pc:sldChg chg="ord">
        <pc:chgData name="Gabriel Leitão" userId="4cc93afe0794efcc" providerId="LiveId" clId="{B827ACD5-3B5B-43DE-89B7-F619D7D30535}" dt="2023-01-24T10:32:00.271" v="22"/>
        <pc:sldMkLst>
          <pc:docMk/>
          <pc:sldMk cId="3892627241" sldId="273"/>
        </pc:sldMkLst>
      </pc:sldChg>
      <pc:sldChg chg="modSp mod">
        <pc:chgData name="Gabriel Leitão" userId="4cc93afe0794efcc" providerId="LiveId" clId="{B827ACD5-3B5B-43DE-89B7-F619D7D30535}" dt="2023-01-24T11:57:34.966" v="226" actId="14100"/>
        <pc:sldMkLst>
          <pc:docMk/>
          <pc:sldMk cId="0" sldId="291"/>
        </pc:sldMkLst>
        <pc:spChg chg="mod">
          <ac:chgData name="Gabriel Leitão" userId="4cc93afe0794efcc" providerId="LiveId" clId="{B827ACD5-3B5B-43DE-89B7-F619D7D30535}" dt="2023-01-24T11:57:34.966" v="226" actId="14100"/>
          <ac:spMkLst>
            <pc:docMk/>
            <pc:sldMk cId="0" sldId="291"/>
            <ac:spMk id="581" creationId="{00000000-0000-0000-0000-000000000000}"/>
          </ac:spMkLst>
        </pc:spChg>
      </pc:sldChg>
      <pc:sldChg chg="modSp mod">
        <pc:chgData name="Gabriel Leitão" userId="4cc93afe0794efcc" providerId="LiveId" clId="{B827ACD5-3B5B-43DE-89B7-F619D7D30535}" dt="2023-01-24T10:29:27.600" v="13" actId="14100"/>
        <pc:sldMkLst>
          <pc:docMk/>
          <pc:sldMk cId="47449197" sldId="296"/>
        </pc:sldMkLst>
        <pc:spChg chg="mod">
          <ac:chgData name="Gabriel Leitão" userId="4cc93afe0794efcc" providerId="LiveId" clId="{B827ACD5-3B5B-43DE-89B7-F619D7D30535}" dt="2023-01-24T10:29:27.600" v="13" actId="14100"/>
          <ac:spMkLst>
            <pc:docMk/>
            <pc:sldMk cId="47449197" sldId="296"/>
            <ac:spMk id="181" creationId="{00000000-0000-0000-0000-000000000000}"/>
          </ac:spMkLst>
        </pc:spChg>
      </pc:sldChg>
      <pc:sldChg chg="del">
        <pc:chgData name="Gabriel Leitão" userId="4cc93afe0794efcc" providerId="LiveId" clId="{B827ACD5-3B5B-43DE-89B7-F619D7D30535}" dt="2023-01-24T10:31:11.260" v="17" actId="47"/>
        <pc:sldMkLst>
          <pc:docMk/>
          <pc:sldMk cId="4195039129" sldId="309"/>
        </pc:sldMkLst>
      </pc:sldChg>
      <pc:sldChg chg="del">
        <pc:chgData name="Gabriel Leitão" userId="4cc93afe0794efcc" providerId="LiveId" clId="{B827ACD5-3B5B-43DE-89B7-F619D7D30535}" dt="2023-01-24T10:31:12.515" v="18" actId="47"/>
        <pc:sldMkLst>
          <pc:docMk/>
          <pc:sldMk cId="2398771424" sldId="310"/>
        </pc:sldMkLst>
      </pc:sldChg>
      <pc:sldChg chg="del">
        <pc:chgData name="Gabriel Leitão" userId="4cc93afe0794efcc" providerId="LiveId" clId="{B827ACD5-3B5B-43DE-89B7-F619D7D30535}" dt="2023-01-24T10:30:35.398" v="15" actId="47"/>
        <pc:sldMkLst>
          <pc:docMk/>
          <pc:sldMk cId="1200830748" sldId="311"/>
        </pc:sldMkLst>
      </pc:sldChg>
      <pc:sldChg chg="ord">
        <pc:chgData name="Gabriel Leitão" userId="4cc93afe0794efcc" providerId="LiveId" clId="{B827ACD5-3B5B-43DE-89B7-F619D7D30535}" dt="2023-01-24T10:32:17.896" v="24"/>
        <pc:sldMkLst>
          <pc:docMk/>
          <pc:sldMk cId="626459024" sldId="316"/>
        </pc:sldMkLst>
      </pc:sldChg>
      <pc:sldChg chg="addSp delSp modSp mod">
        <pc:chgData name="Gabriel Leitão" userId="4cc93afe0794efcc" providerId="LiveId" clId="{B827ACD5-3B5B-43DE-89B7-F619D7D30535}" dt="2023-01-24T10:35:44.006" v="55" actId="1076"/>
        <pc:sldMkLst>
          <pc:docMk/>
          <pc:sldMk cId="3316581577" sldId="319"/>
        </pc:sldMkLst>
        <pc:spChg chg="mod">
          <ac:chgData name="Gabriel Leitão" userId="4cc93afe0794efcc" providerId="LiveId" clId="{B827ACD5-3B5B-43DE-89B7-F619D7D30535}" dt="2023-01-24T10:35:44.006" v="55" actId="1076"/>
          <ac:spMkLst>
            <pc:docMk/>
            <pc:sldMk cId="3316581577" sldId="319"/>
            <ac:spMk id="14" creationId="{B5CDBA52-9BDD-5F6B-79BF-45A699E1AA8B}"/>
          </ac:spMkLst>
        </pc:spChg>
        <pc:spChg chg="del mod">
          <ac:chgData name="Gabriel Leitão" userId="4cc93afe0794efcc" providerId="LiveId" clId="{B827ACD5-3B5B-43DE-89B7-F619D7D30535}" dt="2023-01-24T10:34:32.367" v="44" actId="478"/>
          <ac:spMkLst>
            <pc:docMk/>
            <pc:sldMk cId="3316581577" sldId="319"/>
            <ac:spMk id="15" creationId="{0F2E4381-90C0-5FE3-D5C8-E9170ABB5249}"/>
          </ac:spMkLst>
        </pc:spChg>
        <pc:graphicFrameChg chg="add mod modGraphic">
          <ac:chgData name="Gabriel Leitão" userId="4cc93afe0794efcc" providerId="LiveId" clId="{B827ACD5-3B5B-43DE-89B7-F619D7D30535}" dt="2023-01-24T10:35:40.585" v="54" actId="1076"/>
          <ac:graphicFrameMkLst>
            <pc:docMk/>
            <pc:sldMk cId="3316581577" sldId="319"/>
            <ac:graphicFrameMk id="10" creationId="{AED594DF-B1C6-88FF-A4C9-C5056EDD56F0}"/>
          </ac:graphicFrameMkLst>
        </pc:graphicFrameChg>
        <pc:graphicFrameChg chg="add mod modGraphic">
          <ac:chgData name="Gabriel Leitão" userId="4cc93afe0794efcc" providerId="LiveId" clId="{B827ACD5-3B5B-43DE-89B7-F619D7D30535}" dt="2023-01-24T10:35:40.585" v="54" actId="1076"/>
          <ac:graphicFrameMkLst>
            <pc:docMk/>
            <pc:sldMk cId="3316581577" sldId="319"/>
            <ac:graphicFrameMk id="11" creationId="{0E7AFBEB-5B7A-7E8D-C557-DF588E3A86F0}"/>
          </ac:graphicFrameMkLst>
        </pc:graphicFrameChg>
      </pc:sldChg>
      <pc:sldChg chg="modSp mod">
        <pc:chgData name="Gabriel Leitão" userId="4cc93afe0794efcc" providerId="LiveId" clId="{B827ACD5-3B5B-43DE-89B7-F619D7D30535}" dt="2023-01-24T11:13:02.269" v="202" actId="1076"/>
        <pc:sldMkLst>
          <pc:docMk/>
          <pc:sldMk cId="16438888" sldId="321"/>
        </pc:sldMkLst>
        <pc:spChg chg="mod">
          <ac:chgData name="Gabriel Leitão" userId="4cc93afe0794efcc" providerId="LiveId" clId="{B827ACD5-3B5B-43DE-89B7-F619D7D30535}" dt="2023-01-24T11:13:02.269" v="202" actId="1076"/>
          <ac:spMkLst>
            <pc:docMk/>
            <pc:sldMk cId="16438888" sldId="321"/>
            <ac:spMk id="30" creationId="{EC125CE2-7DF1-6019-9EC0-2270FA336959}"/>
          </ac:spMkLst>
        </pc:spChg>
      </pc:sldChg>
      <pc:sldChg chg="del">
        <pc:chgData name="Gabriel Leitão" userId="4cc93afe0794efcc" providerId="LiveId" clId="{B827ACD5-3B5B-43DE-89B7-F619D7D30535}" dt="2023-01-24T10:35:50.381" v="56" actId="47"/>
        <pc:sldMkLst>
          <pc:docMk/>
          <pc:sldMk cId="3808372175" sldId="326"/>
        </pc:sldMkLst>
      </pc:sldChg>
      <pc:sldChg chg="del">
        <pc:chgData name="Gabriel Leitão" userId="4cc93afe0794efcc" providerId="LiveId" clId="{B827ACD5-3B5B-43DE-89B7-F619D7D30535}" dt="2023-01-24T10:27:49.900" v="0" actId="47"/>
        <pc:sldMkLst>
          <pc:docMk/>
          <pc:sldMk cId="1525311111" sldId="327"/>
        </pc:sldMkLst>
      </pc:sldChg>
      <pc:sldChg chg="addSp delSp modSp mod modAnim">
        <pc:chgData name="Gabriel Leitão" userId="4cc93afe0794efcc" providerId="LiveId" clId="{B827ACD5-3B5B-43DE-89B7-F619D7D30535}" dt="2023-01-24T11:11:29.540" v="180" actId="1035"/>
        <pc:sldMkLst>
          <pc:docMk/>
          <pc:sldMk cId="1133502024" sldId="328"/>
        </pc:sldMkLst>
        <pc:spChg chg="add del mod">
          <ac:chgData name="Gabriel Leitão" userId="4cc93afe0794efcc" providerId="LiveId" clId="{B827ACD5-3B5B-43DE-89B7-F619D7D30535}" dt="2023-01-24T10:36:15.013" v="89" actId="20577"/>
          <ac:spMkLst>
            <pc:docMk/>
            <pc:sldMk cId="1133502024" sldId="328"/>
            <ac:spMk id="548" creationId="{00000000-0000-0000-0000-000000000000}"/>
          </ac:spMkLst>
        </pc:spChg>
        <pc:graphicFrameChg chg="mod modGraphic">
          <ac:chgData name="Gabriel Leitão" userId="4cc93afe0794efcc" providerId="LiveId" clId="{B827ACD5-3B5B-43DE-89B7-F619D7D30535}" dt="2023-01-24T11:11:29.540" v="180" actId="1035"/>
          <ac:graphicFrameMkLst>
            <pc:docMk/>
            <pc:sldMk cId="1133502024" sldId="328"/>
            <ac:graphicFrameMk id="2" creationId="{4C144288-8005-7747-51E8-D4A9337DD9C9}"/>
          </ac:graphicFrameMkLst>
        </pc:graphicFrameChg>
        <pc:graphicFrameChg chg="mod">
          <ac:chgData name="Gabriel Leitão" userId="4cc93afe0794efcc" providerId="LiveId" clId="{B827ACD5-3B5B-43DE-89B7-F619D7D30535}" dt="2023-01-24T10:36:31.152" v="90" actId="1076"/>
          <ac:graphicFrameMkLst>
            <pc:docMk/>
            <pc:sldMk cId="1133502024" sldId="328"/>
            <ac:graphicFrameMk id="13" creationId="{A9E4AF56-A6CC-014D-A87E-423399B93F2F}"/>
          </ac:graphicFrameMkLst>
        </pc:graphicFrameChg>
        <pc:graphicFrameChg chg="mod">
          <ac:chgData name="Gabriel Leitão" userId="4cc93afe0794efcc" providerId="LiveId" clId="{B827ACD5-3B5B-43DE-89B7-F619D7D30535}" dt="2023-01-24T10:36:31.152" v="90" actId="1076"/>
          <ac:graphicFrameMkLst>
            <pc:docMk/>
            <pc:sldMk cId="1133502024" sldId="328"/>
            <ac:graphicFrameMk id="14" creationId="{C3DCCA81-A7D3-932E-F358-CBBAC1F1BF6F}"/>
          </ac:graphicFrameMkLst>
        </pc:graphicFrameChg>
        <pc:graphicFrameChg chg="mod">
          <ac:chgData name="Gabriel Leitão" userId="4cc93afe0794efcc" providerId="LiveId" clId="{B827ACD5-3B5B-43DE-89B7-F619D7D30535}" dt="2023-01-24T10:36:31.152" v="90" actId="1076"/>
          <ac:graphicFrameMkLst>
            <pc:docMk/>
            <pc:sldMk cId="1133502024" sldId="328"/>
            <ac:graphicFrameMk id="15" creationId="{D69EE144-F889-54E6-FA68-13177F52C85C}"/>
          </ac:graphicFrameMkLst>
        </pc:graphicFrameChg>
        <pc:graphicFrameChg chg="mod">
          <ac:chgData name="Gabriel Leitão" userId="4cc93afe0794efcc" providerId="LiveId" clId="{B827ACD5-3B5B-43DE-89B7-F619D7D30535}" dt="2023-01-24T10:36:31.152" v="90" actId="1076"/>
          <ac:graphicFrameMkLst>
            <pc:docMk/>
            <pc:sldMk cId="1133502024" sldId="328"/>
            <ac:graphicFrameMk id="16" creationId="{9EE0B90B-9962-CFDE-0093-F4F6568AF213}"/>
          </ac:graphicFrameMkLst>
        </pc:graphicFrameChg>
      </pc:sldChg>
      <pc:sldChg chg="addSp modSp mod">
        <pc:chgData name="Gabriel Leitão" userId="4cc93afe0794efcc" providerId="LiveId" clId="{B827ACD5-3B5B-43DE-89B7-F619D7D30535}" dt="2023-01-24T11:08:23.474" v="131" actId="1076"/>
        <pc:sldMkLst>
          <pc:docMk/>
          <pc:sldMk cId="4240793166" sldId="329"/>
        </pc:sldMkLst>
        <pc:picChg chg="mod">
          <ac:chgData name="Gabriel Leitão" userId="4cc93afe0794efcc" providerId="LiveId" clId="{B827ACD5-3B5B-43DE-89B7-F619D7D30535}" dt="2023-01-24T11:08:15.660" v="128" actId="1076"/>
          <ac:picMkLst>
            <pc:docMk/>
            <pc:sldMk cId="4240793166" sldId="329"/>
            <ac:picMk id="8" creationId="{9D8391B5-1A51-8A09-B976-AA426801A28F}"/>
          </ac:picMkLst>
        </pc:picChg>
        <pc:picChg chg="add mod">
          <ac:chgData name="Gabriel Leitão" userId="4cc93afe0794efcc" providerId="LiveId" clId="{B827ACD5-3B5B-43DE-89B7-F619D7D30535}" dt="2023-01-24T11:08:23.474" v="131" actId="1076"/>
          <ac:picMkLst>
            <pc:docMk/>
            <pc:sldMk cId="4240793166" sldId="329"/>
            <ac:picMk id="10" creationId="{56169204-EC58-2249-5A8D-D71082303F58}"/>
          </ac:picMkLst>
        </pc:picChg>
      </pc:sldChg>
      <pc:sldChg chg="del">
        <pc:chgData name="Gabriel Leitão" userId="4cc93afe0794efcc" providerId="LiveId" clId="{B827ACD5-3B5B-43DE-89B7-F619D7D30535}" dt="2023-01-24T10:35:54.143" v="57" actId="47"/>
        <pc:sldMkLst>
          <pc:docMk/>
          <pc:sldMk cId="3098310564" sldId="330"/>
        </pc:sldMkLst>
      </pc:sldChg>
      <pc:sldChg chg="delSp del mod">
        <pc:chgData name="Gabriel Leitão" userId="4cc93afe0794efcc" providerId="LiveId" clId="{B827ACD5-3B5B-43DE-89B7-F619D7D30535}" dt="2023-01-24T11:10:41.334" v="173" actId="47"/>
        <pc:sldMkLst>
          <pc:docMk/>
          <pc:sldMk cId="704510428" sldId="331"/>
        </pc:sldMkLst>
        <pc:picChg chg="del">
          <ac:chgData name="Gabriel Leitão" userId="4cc93afe0794efcc" providerId="LiveId" clId="{B827ACD5-3B5B-43DE-89B7-F619D7D30535}" dt="2023-01-24T11:09:59.638" v="158" actId="21"/>
          <ac:picMkLst>
            <pc:docMk/>
            <pc:sldMk cId="704510428" sldId="331"/>
            <ac:picMk id="5" creationId="{69724445-368E-923F-9171-28EF3B1BD00D}"/>
          </ac:picMkLst>
        </pc:picChg>
        <pc:picChg chg="del">
          <ac:chgData name="Gabriel Leitão" userId="4cc93afe0794efcc" providerId="LiveId" clId="{B827ACD5-3B5B-43DE-89B7-F619D7D30535}" dt="2023-01-24T11:09:59.638" v="158" actId="21"/>
          <ac:picMkLst>
            <pc:docMk/>
            <pc:sldMk cId="704510428" sldId="331"/>
            <ac:picMk id="7" creationId="{4E494641-08B0-2365-7C84-E69473286C90}"/>
          </ac:picMkLst>
        </pc:picChg>
      </pc:sldChg>
      <pc:sldChg chg="delSp del mod">
        <pc:chgData name="Gabriel Leitão" userId="4cc93afe0794efcc" providerId="LiveId" clId="{B827ACD5-3B5B-43DE-89B7-F619D7D30535}" dt="2023-01-24T11:10:45.131" v="174" actId="47"/>
        <pc:sldMkLst>
          <pc:docMk/>
          <pc:sldMk cId="2761045989" sldId="333"/>
        </pc:sldMkLst>
        <pc:picChg chg="del">
          <ac:chgData name="Gabriel Leitão" userId="4cc93afe0794efcc" providerId="LiveId" clId="{B827ACD5-3B5B-43DE-89B7-F619D7D30535}" dt="2023-01-24T11:10:29.605" v="167" actId="21"/>
          <ac:picMkLst>
            <pc:docMk/>
            <pc:sldMk cId="2761045989" sldId="333"/>
            <ac:picMk id="4" creationId="{B89BF752-5EA9-013E-0D1C-2B3029B0EE84}"/>
          </ac:picMkLst>
        </pc:picChg>
      </pc:sldChg>
      <pc:sldChg chg="modAnim">
        <pc:chgData name="Gabriel Leitão" userId="4cc93afe0794efcc" providerId="LiveId" clId="{B827ACD5-3B5B-43DE-89B7-F619D7D30535}" dt="2023-01-24T10:55:51.811" v="91"/>
        <pc:sldMkLst>
          <pc:docMk/>
          <pc:sldMk cId="2728627300" sldId="334"/>
        </pc:sldMkLst>
      </pc:sldChg>
      <pc:sldChg chg="modAnim">
        <pc:chgData name="Gabriel Leitão" userId="4cc93afe0794efcc" providerId="LiveId" clId="{B827ACD5-3B5B-43DE-89B7-F619D7D30535}" dt="2023-01-24T10:55:56.155" v="92"/>
        <pc:sldMkLst>
          <pc:docMk/>
          <pc:sldMk cId="424187560" sldId="337"/>
        </pc:sldMkLst>
      </pc:sldChg>
      <pc:sldChg chg="modAnim">
        <pc:chgData name="Gabriel Leitão" userId="4cc93afe0794efcc" providerId="LiveId" clId="{B827ACD5-3B5B-43DE-89B7-F619D7D30535}" dt="2023-01-24T10:55:59.625" v="93"/>
        <pc:sldMkLst>
          <pc:docMk/>
          <pc:sldMk cId="1805261287" sldId="338"/>
        </pc:sldMkLst>
      </pc:sldChg>
      <pc:sldChg chg="add del">
        <pc:chgData name="Gabriel Leitão" userId="4cc93afe0794efcc" providerId="LiveId" clId="{B827ACD5-3B5B-43DE-89B7-F619D7D30535}" dt="2023-01-24T10:59:55.230" v="103" actId="47"/>
        <pc:sldMkLst>
          <pc:docMk/>
          <pc:sldMk cId="609105547" sldId="344"/>
        </pc:sldMkLst>
      </pc:sldChg>
      <pc:sldChg chg="addSp delSp del mod">
        <pc:chgData name="Gabriel Leitão" userId="4cc93afe0794efcc" providerId="LiveId" clId="{B827ACD5-3B5B-43DE-89B7-F619D7D30535}" dt="2023-01-24T11:05:30.985" v="127" actId="47"/>
        <pc:sldMkLst>
          <pc:docMk/>
          <pc:sldMk cId="3545883745" sldId="345"/>
        </pc:sldMkLst>
        <pc:spChg chg="del">
          <ac:chgData name="Gabriel Leitão" userId="4cc93afe0794efcc" providerId="LiveId" clId="{B827ACD5-3B5B-43DE-89B7-F619D7D30535}" dt="2023-01-24T11:05:17.811" v="123" actId="21"/>
          <ac:spMkLst>
            <pc:docMk/>
            <pc:sldMk cId="3545883745" sldId="345"/>
            <ac:spMk id="12" creationId="{6F54A913-DF75-B6F3-6066-F29631433B32}"/>
          </ac:spMkLst>
        </pc:spChg>
        <pc:spChg chg="del">
          <ac:chgData name="Gabriel Leitão" userId="4cc93afe0794efcc" providerId="LiveId" clId="{B827ACD5-3B5B-43DE-89B7-F619D7D30535}" dt="2023-01-24T11:04:59.566" v="115" actId="478"/>
          <ac:spMkLst>
            <pc:docMk/>
            <pc:sldMk cId="3545883745" sldId="345"/>
            <ac:spMk id="17" creationId="{64CBDC9C-365A-C74A-2923-9BE39D47D6A5}"/>
          </ac:spMkLst>
        </pc:spChg>
        <pc:grpChg chg="del">
          <ac:chgData name="Gabriel Leitão" userId="4cc93afe0794efcc" providerId="LiveId" clId="{B827ACD5-3B5B-43DE-89B7-F619D7D30535}" dt="2023-01-24T11:04:59.566" v="115" actId="478"/>
          <ac:grpSpMkLst>
            <pc:docMk/>
            <pc:sldMk cId="3545883745" sldId="345"/>
            <ac:grpSpMk id="2" creationId="{FEA348F5-A7B5-8798-8E1F-0BFB88DAE761}"/>
          </ac:grpSpMkLst>
        </pc:grpChg>
        <pc:grpChg chg="add del">
          <ac:chgData name="Gabriel Leitão" userId="4cc93afe0794efcc" providerId="LiveId" clId="{B827ACD5-3B5B-43DE-89B7-F619D7D30535}" dt="2023-01-24T11:05:17.811" v="123" actId="21"/>
          <ac:grpSpMkLst>
            <pc:docMk/>
            <pc:sldMk cId="3545883745" sldId="345"/>
            <ac:grpSpMk id="4" creationId="{8F0579F7-68FC-CE38-686B-D9A8DEC5BC8C}"/>
          </ac:grpSpMkLst>
        </pc:grpChg>
      </pc:sldChg>
      <pc:sldChg chg="modAnim">
        <pc:chgData name="Gabriel Leitão" userId="4cc93afe0794efcc" providerId="LiveId" clId="{B827ACD5-3B5B-43DE-89B7-F619D7D30535}" dt="2023-01-24T11:03:55.433" v="113"/>
        <pc:sldMkLst>
          <pc:docMk/>
          <pc:sldMk cId="3510220411" sldId="347"/>
        </pc:sldMkLst>
      </pc:sldChg>
      <pc:sldChg chg="del">
        <pc:chgData name="Gabriel Leitão" userId="4cc93afe0794efcc" providerId="LiveId" clId="{B827ACD5-3B5B-43DE-89B7-F619D7D30535}" dt="2023-01-24T11:03:19.936" v="112" actId="47"/>
        <pc:sldMkLst>
          <pc:docMk/>
          <pc:sldMk cId="4094724175" sldId="348"/>
        </pc:sldMkLst>
      </pc:sldChg>
      <pc:sldChg chg="del">
        <pc:chgData name="Gabriel Leitão" userId="4cc93afe0794efcc" providerId="LiveId" clId="{B827ACD5-3B5B-43DE-89B7-F619D7D30535}" dt="2023-01-24T11:02:33.247" v="111" actId="47"/>
        <pc:sldMkLst>
          <pc:docMk/>
          <pc:sldMk cId="362996889" sldId="349"/>
        </pc:sldMkLst>
      </pc:sldChg>
      <pc:sldChg chg="addSp delSp modSp mod addAnim delAnim">
        <pc:chgData name="Gabriel Leitão" userId="4cc93afe0794efcc" providerId="LiveId" clId="{B827ACD5-3B5B-43DE-89B7-F619D7D30535}" dt="2023-01-24T10:59:53.132" v="100" actId="1036"/>
        <pc:sldMkLst>
          <pc:docMk/>
          <pc:sldMk cId="3226196528" sldId="350"/>
        </pc:sldMkLst>
        <pc:cxnChg chg="add del mod">
          <ac:chgData name="Gabriel Leitão" userId="4cc93afe0794efcc" providerId="LiveId" clId="{B827ACD5-3B5B-43DE-89B7-F619D7D30535}" dt="2023-01-24T10:59:53.132" v="100" actId="1036"/>
          <ac:cxnSpMkLst>
            <pc:docMk/>
            <pc:sldMk cId="3226196528" sldId="350"/>
            <ac:cxnSpMk id="22" creationId="{822101A8-FE22-6B37-BDD6-BEE6EE21D943}"/>
          </ac:cxnSpMkLst>
        </pc:cxnChg>
      </pc:sldChg>
      <pc:sldChg chg="del">
        <pc:chgData name="Gabriel Leitão" userId="4cc93afe0794efcc" providerId="LiveId" clId="{B827ACD5-3B5B-43DE-89B7-F619D7D30535}" dt="2023-01-24T11:00:10.544" v="104" actId="47"/>
        <pc:sldMkLst>
          <pc:docMk/>
          <pc:sldMk cId="3583670153" sldId="351"/>
        </pc:sldMkLst>
      </pc:sldChg>
      <pc:sldChg chg="del">
        <pc:chgData name="Gabriel Leitão" userId="4cc93afe0794efcc" providerId="LiveId" clId="{B827ACD5-3B5B-43DE-89B7-F619D7D30535}" dt="2023-01-24T11:01:12.666" v="105" actId="47"/>
        <pc:sldMkLst>
          <pc:docMk/>
          <pc:sldMk cId="2519625367" sldId="353"/>
        </pc:sldMkLst>
      </pc:sldChg>
      <pc:sldChg chg="del">
        <pc:chgData name="Gabriel Leitão" userId="4cc93afe0794efcc" providerId="LiveId" clId="{B827ACD5-3B5B-43DE-89B7-F619D7D30535}" dt="2023-01-24T11:01:15.227" v="106" actId="47"/>
        <pc:sldMkLst>
          <pc:docMk/>
          <pc:sldMk cId="894693202" sldId="354"/>
        </pc:sldMkLst>
      </pc:sldChg>
      <pc:sldChg chg="del">
        <pc:chgData name="Gabriel Leitão" userId="4cc93afe0794efcc" providerId="LiveId" clId="{B827ACD5-3B5B-43DE-89B7-F619D7D30535}" dt="2023-01-24T11:01:15.908" v="107" actId="47"/>
        <pc:sldMkLst>
          <pc:docMk/>
          <pc:sldMk cId="4137763231" sldId="355"/>
        </pc:sldMkLst>
      </pc:sldChg>
      <pc:sldChg chg="addSp delSp modSp mod">
        <pc:chgData name="Gabriel Leitão" userId="4cc93afe0794efcc" providerId="LiveId" clId="{B827ACD5-3B5B-43DE-89B7-F619D7D30535}" dt="2023-01-24T11:05:28.880" v="126" actId="1076"/>
        <pc:sldMkLst>
          <pc:docMk/>
          <pc:sldMk cId="4097223281" sldId="356"/>
        </pc:sldMkLst>
        <pc:spChg chg="add mod">
          <ac:chgData name="Gabriel Leitão" userId="4cc93afe0794efcc" providerId="LiveId" clId="{B827ACD5-3B5B-43DE-89B7-F619D7D30535}" dt="2023-01-24T11:05:28.880" v="126" actId="1076"/>
          <ac:spMkLst>
            <pc:docMk/>
            <pc:sldMk cId="4097223281" sldId="356"/>
            <ac:spMk id="16" creationId="{0D6F7038-141C-CAAC-8B69-666280CE350D}"/>
          </ac:spMkLst>
        </pc:spChg>
        <pc:spChg chg="mod">
          <ac:chgData name="Gabriel Leitão" userId="4cc93afe0794efcc" providerId="LiveId" clId="{B827ACD5-3B5B-43DE-89B7-F619D7D30535}" dt="2023-01-24T11:05:05.300" v="116" actId="1076"/>
          <ac:spMkLst>
            <pc:docMk/>
            <pc:sldMk cId="4097223281" sldId="356"/>
            <ac:spMk id="18" creationId="{A98E8D91-D9B7-E7E6-662B-A86A75DA5CF5}"/>
          </ac:spMkLst>
        </pc:spChg>
        <pc:grpChg chg="add del mod">
          <ac:chgData name="Gabriel Leitão" userId="4cc93afe0794efcc" providerId="LiveId" clId="{B827ACD5-3B5B-43DE-89B7-F619D7D30535}" dt="2023-01-24T11:05:13.510" v="121"/>
          <ac:grpSpMkLst>
            <pc:docMk/>
            <pc:sldMk cId="4097223281" sldId="356"/>
            <ac:grpSpMk id="10" creationId="{CDF48FF4-3905-CADF-E662-03DE2045C7E0}"/>
          </ac:grpSpMkLst>
        </pc:grpChg>
        <pc:grpChg chg="add mod">
          <ac:chgData name="Gabriel Leitão" userId="4cc93afe0794efcc" providerId="LiveId" clId="{B827ACD5-3B5B-43DE-89B7-F619D7D30535}" dt="2023-01-24T11:05:28.880" v="126" actId="1076"/>
          <ac:grpSpMkLst>
            <pc:docMk/>
            <pc:sldMk cId="4097223281" sldId="356"/>
            <ac:grpSpMk id="13" creationId="{2906380F-C8ED-A82B-6AD1-470417C939F6}"/>
          </ac:grpSpMkLst>
        </pc:grpChg>
        <pc:picChg chg="mod modCrop">
          <ac:chgData name="Gabriel Leitão" userId="4cc93afe0794efcc" providerId="LiveId" clId="{B827ACD5-3B5B-43DE-89B7-F619D7D30535}" dt="2023-01-24T11:05:05.300" v="116" actId="1076"/>
          <ac:picMkLst>
            <pc:docMk/>
            <pc:sldMk cId="4097223281" sldId="356"/>
            <ac:picMk id="3" creationId="{ADE1946B-CEF0-297C-C35D-A90C9149586F}"/>
          </ac:picMkLst>
        </pc:picChg>
        <pc:picChg chg="mod">
          <ac:chgData name="Gabriel Leitão" userId="4cc93afe0794efcc" providerId="LiveId" clId="{B827ACD5-3B5B-43DE-89B7-F619D7D30535}" dt="2023-01-24T11:05:09.456" v="118"/>
          <ac:picMkLst>
            <pc:docMk/>
            <pc:sldMk cId="4097223281" sldId="356"/>
            <ac:picMk id="11" creationId="{112FB576-7118-F3A9-DE96-C18D33B9F6CC}"/>
          </ac:picMkLst>
        </pc:picChg>
        <pc:picChg chg="mod">
          <ac:chgData name="Gabriel Leitão" userId="4cc93afe0794efcc" providerId="LiveId" clId="{B827ACD5-3B5B-43DE-89B7-F619D7D30535}" dt="2023-01-24T11:05:09.456" v="118"/>
          <ac:picMkLst>
            <pc:docMk/>
            <pc:sldMk cId="4097223281" sldId="356"/>
            <ac:picMk id="12" creationId="{80090433-00F3-17A7-2E35-BD14D7790A91}"/>
          </ac:picMkLst>
        </pc:picChg>
        <pc:picChg chg="mod">
          <ac:chgData name="Gabriel Leitão" userId="4cc93afe0794efcc" providerId="LiveId" clId="{B827ACD5-3B5B-43DE-89B7-F619D7D30535}" dt="2023-01-24T11:05:19.226" v="124"/>
          <ac:picMkLst>
            <pc:docMk/>
            <pc:sldMk cId="4097223281" sldId="356"/>
            <ac:picMk id="14" creationId="{9DDF4BDC-C93D-FC0D-7C26-8A036AEF0063}"/>
          </ac:picMkLst>
        </pc:picChg>
        <pc:picChg chg="mod">
          <ac:chgData name="Gabriel Leitão" userId="4cc93afe0794efcc" providerId="LiveId" clId="{B827ACD5-3B5B-43DE-89B7-F619D7D30535}" dt="2023-01-24T11:05:19.226" v="124"/>
          <ac:picMkLst>
            <pc:docMk/>
            <pc:sldMk cId="4097223281" sldId="356"/>
            <ac:picMk id="15" creationId="{8D298512-7FE6-E21B-6448-4A5A4BE18E3A}"/>
          </ac:picMkLst>
        </pc:picChg>
      </pc:sldChg>
      <pc:sldChg chg="del">
        <pc:chgData name="Gabriel Leitão" userId="4cc93afe0794efcc" providerId="LiveId" clId="{B827ACD5-3B5B-43DE-89B7-F619D7D30535}" dt="2023-01-24T11:01:26.616" v="108" actId="47"/>
        <pc:sldMkLst>
          <pc:docMk/>
          <pc:sldMk cId="1528514509" sldId="362"/>
        </pc:sldMkLst>
      </pc:sldChg>
      <pc:sldChg chg="del">
        <pc:chgData name="Gabriel Leitão" userId="4cc93afe0794efcc" providerId="LiveId" clId="{B827ACD5-3B5B-43DE-89B7-F619D7D30535}" dt="2023-01-24T11:01:39.066" v="110" actId="47"/>
        <pc:sldMkLst>
          <pc:docMk/>
          <pc:sldMk cId="4289403345" sldId="363"/>
        </pc:sldMkLst>
      </pc:sldChg>
      <pc:sldChg chg="del">
        <pc:chgData name="Gabriel Leitão" userId="4cc93afe0794efcc" providerId="LiveId" clId="{B827ACD5-3B5B-43DE-89B7-F619D7D30535}" dt="2023-01-24T11:01:29.197" v="109" actId="47"/>
        <pc:sldMkLst>
          <pc:docMk/>
          <pc:sldMk cId="1559770327" sldId="364"/>
        </pc:sldMkLst>
      </pc:sldChg>
      <pc:sldChg chg="delSp del mod">
        <pc:chgData name="Gabriel Leitão" userId="4cc93afe0794efcc" providerId="LiveId" clId="{B827ACD5-3B5B-43DE-89B7-F619D7D30535}" dt="2023-01-24T11:08:30.039" v="132" actId="47"/>
        <pc:sldMkLst>
          <pc:docMk/>
          <pc:sldMk cId="1164920664" sldId="369"/>
        </pc:sldMkLst>
        <pc:picChg chg="del">
          <ac:chgData name="Gabriel Leitão" userId="4cc93afe0794efcc" providerId="LiveId" clId="{B827ACD5-3B5B-43DE-89B7-F619D7D30535}" dt="2023-01-24T11:08:17.398" v="129" actId="21"/>
          <ac:picMkLst>
            <pc:docMk/>
            <pc:sldMk cId="1164920664" sldId="369"/>
            <ac:picMk id="3" creationId="{89ABDE3C-9CB2-56DD-E760-9217D71BF103}"/>
          </ac:picMkLst>
        </pc:picChg>
      </pc:sldChg>
      <pc:sldChg chg="addSp modSp mod">
        <pc:chgData name="Gabriel Leitão" userId="4cc93afe0794efcc" providerId="LiveId" clId="{B827ACD5-3B5B-43DE-89B7-F619D7D30535}" dt="2023-01-24T11:10:39.261" v="172" actId="1038"/>
        <pc:sldMkLst>
          <pc:docMk/>
          <pc:sldMk cId="772208708" sldId="370"/>
        </pc:sldMkLst>
        <pc:picChg chg="mod">
          <ac:chgData name="Gabriel Leitão" userId="4cc93afe0794efcc" providerId="LiveId" clId="{B827ACD5-3B5B-43DE-89B7-F619D7D30535}" dt="2023-01-24T11:10:17.881" v="163" actId="1076"/>
          <ac:picMkLst>
            <pc:docMk/>
            <pc:sldMk cId="772208708" sldId="370"/>
            <ac:picMk id="8" creationId="{A43FC1D7-64D4-072F-0384-630C93F6B543}"/>
          </ac:picMkLst>
        </pc:picChg>
        <pc:picChg chg="mod">
          <ac:chgData name="Gabriel Leitão" userId="4cc93afe0794efcc" providerId="LiveId" clId="{B827ACD5-3B5B-43DE-89B7-F619D7D30535}" dt="2023-01-24T11:10:16.035" v="162" actId="1076"/>
          <ac:picMkLst>
            <pc:docMk/>
            <pc:sldMk cId="772208708" sldId="370"/>
            <ac:picMk id="10" creationId="{0EFFE295-8FE4-5AB2-E896-6B9585F88C7F}"/>
          </ac:picMkLst>
        </pc:picChg>
        <pc:picChg chg="add mod">
          <ac:chgData name="Gabriel Leitão" userId="4cc93afe0794efcc" providerId="LiveId" clId="{B827ACD5-3B5B-43DE-89B7-F619D7D30535}" dt="2023-01-24T11:10:39.261" v="172" actId="1038"/>
          <ac:picMkLst>
            <pc:docMk/>
            <pc:sldMk cId="772208708" sldId="370"/>
            <ac:picMk id="11" creationId="{C0F1F6D0-9E00-F61F-D7E9-89ACB45AADAF}"/>
          </ac:picMkLst>
        </pc:picChg>
        <pc:picChg chg="add mod">
          <ac:chgData name="Gabriel Leitão" userId="4cc93afe0794efcc" providerId="LiveId" clId="{B827ACD5-3B5B-43DE-89B7-F619D7D30535}" dt="2023-01-24T11:10:20.139" v="164" actId="1076"/>
          <ac:picMkLst>
            <pc:docMk/>
            <pc:sldMk cId="772208708" sldId="370"/>
            <ac:picMk id="12" creationId="{A6E38C82-CFC1-B084-C56C-9BCE35E57A8A}"/>
          </ac:picMkLst>
        </pc:picChg>
        <pc:picChg chg="add mod">
          <ac:chgData name="Gabriel Leitão" userId="4cc93afe0794efcc" providerId="LiveId" clId="{B827ACD5-3B5B-43DE-89B7-F619D7D30535}" dt="2023-01-24T11:10:36.776" v="169" actId="1076"/>
          <ac:picMkLst>
            <pc:docMk/>
            <pc:sldMk cId="772208708" sldId="370"/>
            <ac:picMk id="13" creationId="{D7576013-B18B-08A3-B43D-84E2E749D224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Introdução: 00:00 - 04:30 (4:30)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Trabalhos Correlatos: 04:30 - 09:10 (4:40)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Método Proposto: 09:10 - 25:45 (16:35)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Resultados: 25:45 - 47:45 (22:00)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Considerações Finais: 47:45 - 53:00 (2:15)</a:t>
            </a: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63d65196b0_0_18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63d65196b0_0_18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63d65196b0_0_16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63d65196b0_0_16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63d65196b0_0_16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63d65196b0_0_16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63d65196b0_0_17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63d65196b0_0_17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63d65196b0_0_17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63d65196b0_0_17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06870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63d65196b0_0_17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63d65196b0_0_17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81622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63d65196b0_0_17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63d65196b0_0_17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39479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63d65196b0_0_17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63d65196b0_0_17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562563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63d65196b0_0_17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63d65196b0_0_17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63d65196b0_0_17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63d65196b0_0_17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00159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623cc577d9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623cc577d9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63d65196b0_0_17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63d65196b0_0_17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03123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63d65196b0_0_17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63d65196b0_0_17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010617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63d65196b0_0_17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63d65196b0_0_17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637156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63d65196b0_0_18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63d65196b0_0_18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63d65196b0_0_20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63d65196b0_0_20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960268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63d65196b0_0_20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63d65196b0_0_20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648415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63d65196b0_0_20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63d65196b0_0_20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26757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63d65196b0_0_20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63d65196b0_0_20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379993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63d65196b0_0_20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63d65196b0_0_20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97286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623cc577d9_1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623cc577d9_1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63d65196b0_0_20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63d65196b0_0_20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932261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63d65196b0_0_20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63d65196b0_0_20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6147268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63d65196b0_0_20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63d65196b0_0_20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457032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63d65196b0_0_20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63d65196b0_0_20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224657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63d65196b0_0_20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63d65196b0_0_20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12654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63d65196b0_0_20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63d65196b0_0_20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1976103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63d65196b0_0_20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63d65196b0_0_20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914768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63d65196b0_0_20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63d65196b0_0_20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52359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63d65196b0_0_20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63d65196b0_0_20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100475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63d65196b0_0_20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63d65196b0_0_20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53304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63d65196b0_0_9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63d65196b0_0_9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63d65196b0_0_20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63d65196b0_0_20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7074033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63d65196b0_0_20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63d65196b0_0_20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0698498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63d65196b0_0_20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63d65196b0_0_20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1696459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63d65196b0_0_20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63d65196b0_0_20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1507850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63d65196b0_0_20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63d65196b0_0_20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8037395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63d65196b0_0_22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8" name="Google Shape;578;g63d65196b0_0_22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63d65196b0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63d65196b0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540988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63d65196b0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63d65196b0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63d65196b0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63d65196b0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068869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63d65196b0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63d65196b0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47462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g6402928992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1" name="Google Shape;611;g6402928992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63d65196b0_0_13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63d65196b0_0_13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89755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63d65196b0_0_13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63d65196b0_0_13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63d65196b0_0_14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63d65196b0_0_14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63d65196b0_0_14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63d65196b0_0_14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40F20">
              <a:alpha val="497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393600" y="393650"/>
            <a:ext cx="8356800" cy="4356300"/>
          </a:xfrm>
          <a:prstGeom prst="snip1Rect">
            <a:avLst>
              <a:gd name="adj" fmla="val 50000"/>
            </a:avLst>
          </a:prstGeom>
          <a:noFill/>
          <a:ln w="11430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787200" y="1494625"/>
            <a:ext cx="5754000" cy="2154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40F20">
              <a:alpha val="676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3"/>
          <p:cNvSpPr/>
          <p:nvPr/>
        </p:nvSpPr>
        <p:spPr>
          <a:xfrm>
            <a:off x="393600" y="393650"/>
            <a:ext cx="8356800" cy="4356300"/>
          </a:xfrm>
          <a:prstGeom prst="snip1Rect">
            <a:avLst>
              <a:gd name="adj" fmla="val 50000"/>
            </a:avLst>
          </a:prstGeom>
          <a:noFill/>
          <a:ln w="11430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ctrTitle"/>
          </p:nvPr>
        </p:nvSpPr>
        <p:spPr>
          <a:xfrm>
            <a:off x="787200" y="1494625"/>
            <a:ext cx="5727000" cy="1260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787200" y="2860554"/>
            <a:ext cx="5727000" cy="852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40F20">
              <a:alpha val="676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393600" y="393650"/>
            <a:ext cx="8356800" cy="4356300"/>
          </a:xfrm>
          <a:prstGeom prst="snip1Rect">
            <a:avLst>
              <a:gd name="adj" fmla="val 27651"/>
            </a:avLst>
          </a:prstGeom>
          <a:noFill/>
          <a:ln w="11430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787200" y="714800"/>
            <a:ext cx="6718200" cy="485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1"/>
          </p:nvPr>
        </p:nvSpPr>
        <p:spPr>
          <a:xfrm>
            <a:off x="787200" y="1494625"/>
            <a:ext cx="6718200" cy="285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▫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40F20">
              <a:alpha val="676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6"/>
          <p:cNvSpPr/>
          <p:nvPr/>
        </p:nvSpPr>
        <p:spPr>
          <a:xfrm>
            <a:off x="393600" y="393650"/>
            <a:ext cx="8356800" cy="4356300"/>
          </a:xfrm>
          <a:prstGeom prst="snip1Rect">
            <a:avLst>
              <a:gd name="adj" fmla="val 27651"/>
            </a:avLst>
          </a:prstGeom>
          <a:noFill/>
          <a:ln w="11430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title"/>
          </p:nvPr>
        </p:nvSpPr>
        <p:spPr>
          <a:xfrm>
            <a:off x="787200" y="714800"/>
            <a:ext cx="6718200" cy="485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body" idx="1"/>
          </p:nvPr>
        </p:nvSpPr>
        <p:spPr>
          <a:xfrm>
            <a:off x="787200" y="1494625"/>
            <a:ext cx="3060000" cy="284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▫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2"/>
          </p:nvPr>
        </p:nvSpPr>
        <p:spPr>
          <a:xfrm>
            <a:off x="4445379" y="1494625"/>
            <a:ext cx="3060000" cy="284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▫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40F20">
              <a:alpha val="676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7"/>
          <p:cNvSpPr/>
          <p:nvPr/>
        </p:nvSpPr>
        <p:spPr>
          <a:xfrm>
            <a:off x="393600" y="393650"/>
            <a:ext cx="8356800" cy="4356300"/>
          </a:xfrm>
          <a:prstGeom prst="snip1Rect">
            <a:avLst>
              <a:gd name="adj" fmla="val 27651"/>
            </a:avLst>
          </a:prstGeom>
          <a:noFill/>
          <a:ln w="11430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title"/>
          </p:nvPr>
        </p:nvSpPr>
        <p:spPr>
          <a:xfrm>
            <a:off x="787200" y="714800"/>
            <a:ext cx="6718200" cy="485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body" idx="1"/>
          </p:nvPr>
        </p:nvSpPr>
        <p:spPr>
          <a:xfrm>
            <a:off x="787200" y="1494625"/>
            <a:ext cx="2024100" cy="284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▫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2"/>
          </p:nvPr>
        </p:nvSpPr>
        <p:spPr>
          <a:xfrm>
            <a:off x="3134250" y="1494625"/>
            <a:ext cx="2024100" cy="284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▫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3"/>
          </p:nvPr>
        </p:nvSpPr>
        <p:spPr>
          <a:xfrm>
            <a:off x="5481300" y="1494625"/>
            <a:ext cx="2024100" cy="284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▫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40F20">
              <a:alpha val="676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8"/>
          <p:cNvSpPr/>
          <p:nvPr/>
        </p:nvSpPr>
        <p:spPr>
          <a:xfrm>
            <a:off x="393600" y="393650"/>
            <a:ext cx="8356800" cy="4356300"/>
          </a:xfrm>
          <a:prstGeom prst="snip1Rect">
            <a:avLst>
              <a:gd name="adj" fmla="val 27651"/>
            </a:avLst>
          </a:prstGeom>
          <a:noFill/>
          <a:ln w="11430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8"/>
          <p:cNvSpPr txBox="1">
            <a:spLocks noGrp="1"/>
          </p:cNvSpPr>
          <p:nvPr>
            <p:ph type="title"/>
          </p:nvPr>
        </p:nvSpPr>
        <p:spPr>
          <a:xfrm>
            <a:off x="787200" y="714800"/>
            <a:ext cx="6718200" cy="485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8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40F20">
              <a:alpha val="676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9"/>
          <p:cNvSpPr/>
          <p:nvPr/>
        </p:nvSpPr>
        <p:spPr>
          <a:xfrm>
            <a:off x="393600" y="393650"/>
            <a:ext cx="8356800" cy="4356300"/>
          </a:xfrm>
          <a:prstGeom prst="snip1Rect">
            <a:avLst>
              <a:gd name="adj" fmla="val 27651"/>
            </a:avLst>
          </a:prstGeom>
          <a:noFill/>
          <a:ln w="11430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body" idx="1"/>
          </p:nvPr>
        </p:nvSpPr>
        <p:spPr>
          <a:xfrm>
            <a:off x="787200" y="4101500"/>
            <a:ext cx="7569600" cy="328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>
            <a:endParaRPr/>
          </a:p>
        </p:txBody>
      </p:sp>
      <p:sp>
        <p:nvSpPr>
          <p:cNvPr id="54" name="Google Shape;54;p9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40F20">
              <a:alpha val="676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10"/>
          <p:cNvSpPr/>
          <p:nvPr/>
        </p:nvSpPr>
        <p:spPr>
          <a:xfrm>
            <a:off x="393600" y="393650"/>
            <a:ext cx="8356800" cy="4356300"/>
          </a:xfrm>
          <a:prstGeom prst="snip1Rect">
            <a:avLst>
              <a:gd name="adj" fmla="val 27651"/>
            </a:avLst>
          </a:prstGeom>
          <a:noFill/>
          <a:ln w="11430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10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background">
  <p:cSld name="BLANK_1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1"/>
          <p:cNvSpPr/>
          <p:nvPr/>
        </p:nvSpPr>
        <p:spPr>
          <a:xfrm rot="10800000">
            <a:off x="7539006" y="393650"/>
            <a:ext cx="1211400" cy="1211400"/>
          </a:xfrm>
          <a:prstGeom prst="rtTriangle">
            <a:avLst/>
          </a:prstGeom>
          <a:solidFill>
            <a:srgbClr val="040F20">
              <a:alpha val="497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11"/>
          <p:cNvSpPr/>
          <p:nvPr/>
        </p:nvSpPr>
        <p:spPr>
          <a:xfrm flipH="1">
            <a:off x="0" y="0"/>
            <a:ext cx="9144000" cy="5143500"/>
          </a:xfrm>
          <a:prstGeom prst="frame">
            <a:avLst>
              <a:gd name="adj1" fmla="val 7684"/>
            </a:avLst>
          </a:prstGeom>
          <a:solidFill>
            <a:srgbClr val="040F20">
              <a:alpha val="497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62" name="Google Shape;62;p11"/>
          <p:cNvSpPr/>
          <p:nvPr/>
        </p:nvSpPr>
        <p:spPr>
          <a:xfrm>
            <a:off x="393600" y="393650"/>
            <a:ext cx="8356800" cy="4356300"/>
          </a:xfrm>
          <a:prstGeom prst="snip1Rect">
            <a:avLst>
              <a:gd name="adj" fmla="val 27651"/>
            </a:avLst>
          </a:prstGeom>
          <a:noFill/>
          <a:ln w="11430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11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blipFill>
          <a:blip r:embed="rId11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87200" y="714800"/>
            <a:ext cx="6718200" cy="4854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40F20">
                <a:alpha val="4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87200" y="1494625"/>
            <a:ext cx="6718200" cy="28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BM Plex Sans"/>
              <a:buChar char="▫"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lvl="1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BM Plex Sans"/>
              <a:buChar char="▫"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lvl="2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BM Plex Sans"/>
              <a:buChar char="▫"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lvl="3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BM Plex Sans"/>
              <a:buChar char="▫"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lvl="4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Char char="○"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lvl="5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Char char="■"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lvl="6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Char char="●"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lvl="7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Char char="○"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lvl="8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Char char="■"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9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21.jpeg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9.xml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28.jp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8.png"/><Relationship Id="rId4" Type="http://schemas.openxmlformats.org/officeDocument/2006/relationships/image" Target="../media/image2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5.png"/><Relationship Id="rId5" Type="http://schemas.openxmlformats.org/officeDocument/2006/relationships/image" Target="../media/image39.png"/><Relationship Id="rId4" Type="http://schemas.openxmlformats.org/officeDocument/2006/relationships/image" Target="../media/image2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2"/>
          <p:cNvSpPr txBox="1">
            <a:spLocks noGrp="1"/>
          </p:cNvSpPr>
          <p:nvPr>
            <p:ph type="title"/>
          </p:nvPr>
        </p:nvSpPr>
        <p:spPr>
          <a:xfrm>
            <a:off x="1244400" y="1886275"/>
            <a:ext cx="6718200" cy="1371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Um Método baseado em Objetos Tangíveis para Acompanhamento da Aprendizagem</a:t>
            </a:r>
          </a:p>
        </p:txBody>
      </p:sp>
      <p:sp>
        <p:nvSpPr>
          <p:cNvPr id="75" name="Google Shape;75;p12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title"/>
          </p:nvPr>
        </p:nvSpPr>
        <p:spPr>
          <a:xfrm>
            <a:off x="787200" y="4096700"/>
            <a:ext cx="6718200" cy="483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>
                <a:latin typeface="IBM Plex Serif"/>
                <a:ea typeface="IBM Plex Serif"/>
                <a:cs typeface="IBM Plex Serif"/>
                <a:sym typeface="IBM Plex Serif"/>
              </a:rPr>
              <a:t>Doutorando:</a:t>
            </a:r>
            <a:r>
              <a:rPr lang="en" sz="1400" dirty="0"/>
              <a:t> Gabriel de Souza Leitão</a:t>
            </a: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>
                <a:latin typeface="IBM Plex Serif"/>
                <a:ea typeface="IBM Plex Serif"/>
                <a:cs typeface="IBM Plex Serif"/>
                <a:sym typeface="IBM Plex Serif"/>
              </a:rPr>
              <a:t>Orientador:</a:t>
            </a:r>
            <a:r>
              <a:rPr lang="en" sz="1400" dirty="0"/>
              <a:t> Raimundo da Silva Barreto</a:t>
            </a:r>
            <a:endParaRPr sz="1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26"/>
          <p:cNvSpPr txBox="1">
            <a:spLocks noGrp="1"/>
          </p:cNvSpPr>
          <p:nvPr>
            <p:ph type="ctrTitle"/>
          </p:nvPr>
        </p:nvSpPr>
        <p:spPr>
          <a:xfrm>
            <a:off x="787200" y="1494625"/>
            <a:ext cx="6231900" cy="1260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Método Proposto</a:t>
            </a:r>
            <a:endParaRPr/>
          </a:p>
        </p:txBody>
      </p:sp>
      <p:sp>
        <p:nvSpPr>
          <p:cNvPr id="302" name="Google Shape;302;p26"/>
          <p:cNvSpPr txBox="1">
            <a:spLocks noGrp="1"/>
          </p:cNvSpPr>
          <p:nvPr>
            <p:ph type="subTitle" idx="1"/>
          </p:nvPr>
        </p:nvSpPr>
        <p:spPr>
          <a:xfrm>
            <a:off x="787200" y="2860554"/>
            <a:ext cx="5727000" cy="852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Plataforma Tangível</a:t>
            </a:r>
            <a:endParaRPr dirty="0"/>
          </a:p>
        </p:txBody>
      </p:sp>
      <p:grpSp>
        <p:nvGrpSpPr>
          <p:cNvPr id="303" name="Google Shape;303;p26"/>
          <p:cNvGrpSpPr/>
          <p:nvPr/>
        </p:nvGrpSpPr>
        <p:grpSpPr>
          <a:xfrm>
            <a:off x="7863410" y="334303"/>
            <a:ext cx="952401" cy="868821"/>
            <a:chOff x="6625350" y="1613750"/>
            <a:chExt cx="480525" cy="438400"/>
          </a:xfrm>
        </p:grpSpPr>
        <p:sp>
          <p:nvSpPr>
            <p:cNvPr id="304" name="Google Shape;304;p26"/>
            <p:cNvSpPr/>
            <p:nvPr/>
          </p:nvSpPr>
          <p:spPr>
            <a:xfrm>
              <a:off x="6670525" y="1887275"/>
              <a:ext cx="117875" cy="164875"/>
            </a:xfrm>
            <a:custGeom>
              <a:avLst/>
              <a:gdLst/>
              <a:ahLst/>
              <a:cxnLst/>
              <a:rect l="l" t="t" r="r" b="b"/>
              <a:pathLst>
                <a:path w="4715" h="6595" extrusionOk="0">
                  <a:moveTo>
                    <a:pt x="0" y="1"/>
                  </a:moveTo>
                  <a:lnTo>
                    <a:pt x="538" y="6058"/>
                  </a:lnTo>
                  <a:lnTo>
                    <a:pt x="562" y="6180"/>
                  </a:lnTo>
                  <a:lnTo>
                    <a:pt x="587" y="6277"/>
                  </a:lnTo>
                  <a:lnTo>
                    <a:pt x="660" y="6351"/>
                  </a:lnTo>
                  <a:lnTo>
                    <a:pt x="733" y="6448"/>
                  </a:lnTo>
                  <a:lnTo>
                    <a:pt x="806" y="6497"/>
                  </a:lnTo>
                  <a:lnTo>
                    <a:pt x="904" y="6546"/>
                  </a:lnTo>
                  <a:lnTo>
                    <a:pt x="1002" y="6571"/>
                  </a:lnTo>
                  <a:lnTo>
                    <a:pt x="1124" y="6595"/>
                  </a:lnTo>
                  <a:lnTo>
                    <a:pt x="4128" y="6595"/>
                  </a:lnTo>
                  <a:lnTo>
                    <a:pt x="4274" y="6571"/>
                  </a:lnTo>
                  <a:lnTo>
                    <a:pt x="4397" y="6522"/>
                  </a:lnTo>
                  <a:lnTo>
                    <a:pt x="4494" y="6473"/>
                  </a:lnTo>
                  <a:lnTo>
                    <a:pt x="4592" y="6375"/>
                  </a:lnTo>
                  <a:lnTo>
                    <a:pt x="4665" y="6253"/>
                  </a:lnTo>
                  <a:lnTo>
                    <a:pt x="4714" y="6155"/>
                  </a:lnTo>
                  <a:lnTo>
                    <a:pt x="4714" y="6009"/>
                  </a:lnTo>
                  <a:lnTo>
                    <a:pt x="4714" y="5887"/>
                  </a:lnTo>
                  <a:lnTo>
                    <a:pt x="3713" y="123"/>
                  </a:lnTo>
                  <a:lnTo>
                    <a:pt x="2589" y="50"/>
                  </a:lnTo>
                  <a:lnTo>
                    <a:pt x="1637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26"/>
            <p:cNvSpPr/>
            <p:nvPr/>
          </p:nvSpPr>
          <p:spPr>
            <a:xfrm>
              <a:off x="7075950" y="1754175"/>
              <a:ext cx="29925" cy="99550"/>
            </a:xfrm>
            <a:custGeom>
              <a:avLst/>
              <a:gdLst/>
              <a:ahLst/>
              <a:cxnLst/>
              <a:rect l="l" t="t" r="r" b="b"/>
              <a:pathLst>
                <a:path w="1197" h="3982" extrusionOk="0">
                  <a:moveTo>
                    <a:pt x="0" y="1"/>
                  </a:moveTo>
                  <a:lnTo>
                    <a:pt x="0" y="3981"/>
                  </a:lnTo>
                  <a:lnTo>
                    <a:pt x="269" y="3811"/>
                  </a:lnTo>
                  <a:lnTo>
                    <a:pt x="489" y="3615"/>
                  </a:lnTo>
                  <a:lnTo>
                    <a:pt x="684" y="3420"/>
                  </a:lnTo>
                  <a:lnTo>
                    <a:pt x="855" y="3176"/>
                  </a:lnTo>
                  <a:lnTo>
                    <a:pt x="1002" y="2907"/>
                  </a:lnTo>
                  <a:lnTo>
                    <a:pt x="1099" y="2614"/>
                  </a:lnTo>
                  <a:lnTo>
                    <a:pt x="1173" y="2296"/>
                  </a:lnTo>
                  <a:lnTo>
                    <a:pt x="1197" y="1979"/>
                  </a:lnTo>
                  <a:lnTo>
                    <a:pt x="1173" y="1661"/>
                  </a:lnTo>
                  <a:lnTo>
                    <a:pt x="1099" y="1368"/>
                  </a:lnTo>
                  <a:lnTo>
                    <a:pt x="1002" y="1075"/>
                  </a:lnTo>
                  <a:lnTo>
                    <a:pt x="855" y="806"/>
                  </a:lnTo>
                  <a:lnTo>
                    <a:pt x="684" y="562"/>
                  </a:lnTo>
                  <a:lnTo>
                    <a:pt x="489" y="342"/>
                  </a:lnTo>
                  <a:lnTo>
                    <a:pt x="269" y="17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26"/>
            <p:cNvSpPr/>
            <p:nvPr/>
          </p:nvSpPr>
          <p:spPr>
            <a:xfrm>
              <a:off x="6625350" y="1729750"/>
              <a:ext cx="97700" cy="147175"/>
            </a:xfrm>
            <a:custGeom>
              <a:avLst/>
              <a:gdLst/>
              <a:ahLst/>
              <a:cxnLst/>
              <a:rect l="l" t="t" r="r" b="b"/>
              <a:pathLst>
                <a:path w="3908" h="5887" extrusionOk="0">
                  <a:moveTo>
                    <a:pt x="3908" y="1"/>
                  </a:moveTo>
                  <a:lnTo>
                    <a:pt x="2711" y="25"/>
                  </a:lnTo>
                  <a:lnTo>
                    <a:pt x="1759" y="25"/>
                  </a:lnTo>
                  <a:lnTo>
                    <a:pt x="1588" y="49"/>
                  </a:lnTo>
                  <a:lnTo>
                    <a:pt x="1417" y="74"/>
                  </a:lnTo>
                  <a:lnTo>
                    <a:pt x="1246" y="123"/>
                  </a:lnTo>
                  <a:lnTo>
                    <a:pt x="1099" y="172"/>
                  </a:lnTo>
                  <a:lnTo>
                    <a:pt x="953" y="245"/>
                  </a:lnTo>
                  <a:lnTo>
                    <a:pt x="806" y="343"/>
                  </a:lnTo>
                  <a:lnTo>
                    <a:pt x="660" y="440"/>
                  </a:lnTo>
                  <a:lnTo>
                    <a:pt x="537" y="562"/>
                  </a:lnTo>
                  <a:lnTo>
                    <a:pt x="415" y="684"/>
                  </a:lnTo>
                  <a:lnTo>
                    <a:pt x="318" y="831"/>
                  </a:lnTo>
                  <a:lnTo>
                    <a:pt x="220" y="978"/>
                  </a:lnTo>
                  <a:lnTo>
                    <a:pt x="147" y="1124"/>
                  </a:lnTo>
                  <a:lnTo>
                    <a:pt x="73" y="1295"/>
                  </a:lnTo>
                  <a:lnTo>
                    <a:pt x="49" y="1442"/>
                  </a:lnTo>
                  <a:lnTo>
                    <a:pt x="0" y="1613"/>
                  </a:lnTo>
                  <a:lnTo>
                    <a:pt x="0" y="1783"/>
                  </a:lnTo>
                  <a:lnTo>
                    <a:pt x="0" y="4128"/>
                  </a:lnTo>
                  <a:lnTo>
                    <a:pt x="0" y="4299"/>
                  </a:lnTo>
                  <a:lnTo>
                    <a:pt x="49" y="4446"/>
                  </a:lnTo>
                  <a:lnTo>
                    <a:pt x="73" y="4617"/>
                  </a:lnTo>
                  <a:lnTo>
                    <a:pt x="147" y="4763"/>
                  </a:lnTo>
                  <a:lnTo>
                    <a:pt x="220" y="4934"/>
                  </a:lnTo>
                  <a:lnTo>
                    <a:pt x="318" y="5081"/>
                  </a:lnTo>
                  <a:lnTo>
                    <a:pt x="415" y="5203"/>
                  </a:lnTo>
                  <a:lnTo>
                    <a:pt x="537" y="5325"/>
                  </a:lnTo>
                  <a:lnTo>
                    <a:pt x="660" y="5447"/>
                  </a:lnTo>
                  <a:lnTo>
                    <a:pt x="806" y="5545"/>
                  </a:lnTo>
                  <a:lnTo>
                    <a:pt x="953" y="5642"/>
                  </a:lnTo>
                  <a:lnTo>
                    <a:pt x="1099" y="5716"/>
                  </a:lnTo>
                  <a:lnTo>
                    <a:pt x="1246" y="5789"/>
                  </a:lnTo>
                  <a:lnTo>
                    <a:pt x="1417" y="5838"/>
                  </a:lnTo>
                  <a:lnTo>
                    <a:pt x="1588" y="5862"/>
                  </a:lnTo>
                  <a:lnTo>
                    <a:pt x="1759" y="5862"/>
                  </a:lnTo>
                  <a:lnTo>
                    <a:pt x="2711" y="5887"/>
                  </a:lnTo>
                  <a:lnTo>
                    <a:pt x="3908" y="5887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26"/>
            <p:cNvSpPr/>
            <p:nvPr/>
          </p:nvSpPr>
          <p:spPr>
            <a:xfrm>
              <a:off x="6736475" y="1638175"/>
              <a:ext cx="279650" cy="330325"/>
            </a:xfrm>
            <a:custGeom>
              <a:avLst/>
              <a:gdLst/>
              <a:ahLst/>
              <a:cxnLst/>
              <a:rect l="l" t="t" r="r" b="b"/>
              <a:pathLst>
                <a:path w="11186" h="13213" extrusionOk="0">
                  <a:moveTo>
                    <a:pt x="11186" y="0"/>
                  </a:moveTo>
                  <a:lnTo>
                    <a:pt x="10771" y="342"/>
                  </a:lnTo>
                  <a:lnTo>
                    <a:pt x="10380" y="635"/>
                  </a:lnTo>
                  <a:lnTo>
                    <a:pt x="9940" y="904"/>
                  </a:lnTo>
                  <a:lnTo>
                    <a:pt x="9525" y="1172"/>
                  </a:lnTo>
                  <a:lnTo>
                    <a:pt x="9110" y="1417"/>
                  </a:lnTo>
                  <a:lnTo>
                    <a:pt x="8695" y="1661"/>
                  </a:lnTo>
                  <a:lnTo>
                    <a:pt x="7840" y="2052"/>
                  </a:lnTo>
                  <a:lnTo>
                    <a:pt x="7034" y="2418"/>
                  </a:lnTo>
                  <a:lnTo>
                    <a:pt x="6228" y="2687"/>
                  </a:lnTo>
                  <a:lnTo>
                    <a:pt x="5471" y="2931"/>
                  </a:lnTo>
                  <a:lnTo>
                    <a:pt x="4763" y="3126"/>
                  </a:lnTo>
                  <a:lnTo>
                    <a:pt x="4225" y="3248"/>
                  </a:lnTo>
                  <a:lnTo>
                    <a:pt x="3664" y="3346"/>
                  </a:lnTo>
                  <a:lnTo>
                    <a:pt x="3077" y="3419"/>
                  </a:lnTo>
                  <a:lnTo>
                    <a:pt x="2467" y="3493"/>
                  </a:lnTo>
                  <a:lnTo>
                    <a:pt x="1221" y="3590"/>
                  </a:lnTo>
                  <a:lnTo>
                    <a:pt x="0" y="3664"/>
                  </a:lnTo>
                  <a:lnTo>
                    <a:pt x="0" y="9574"/>
                  </a:lnTo>
                  <a:lnTo>
                    <a:pt x="1221" y="9623"/>
                  </a:lnTo>
                  <a:lnTo>
                    <a:pt x="2467" y="9721"/>
                  </a:lnTo>
                  <a:lnTo>
                    <a:pt x="3077" y="9794"/>
                  </a:lnTo>
                  <a:lnTo>
                    <a:pt x="3664" y="9891"/>
                  </a:lnTo>
                  <a:lnTo>
                    <a:pt x="4225" y="9989"/>
                  </a:lnTo>
                  <a:lnTo>
                    <a:pt x="4763" y="10111"/>
                  </a:lnTo>
                  <a:lnTo>
                    <a:pt x="5471" y="10307"/>
                  </a:lnTo>
                  <a:lnTo>
                    <a:pt x="6228" y="10526"/>
                  </a:lnTo>
                  <a:lnTo>
                    <a:pt x="7034" y="10820"/>
                  </a:lnTo>
                  <a:lnTo>
                    <a:pt x="7840" y="11161"/>
                  </a:lnTo>
                  <a:lnTo>
                    <a:pt x="8695" y="11577"/>
                  </a:lnTo>
                  <a:lnTo>
                    <a:pt x="9110" y="11796"/>
                  </a:lnTo>
                  <a:lnTo>
                    <a:pt x="9525" y="12041"/>
                  </a:lnTo>
                  <a:lnTo>
                    <a:pt x="9940" y="12309"/>
                  </a:lnTo>
                  <a:lnTo>
                    <a:pt x="10380" y="12602"/>
                  </a:lnTo>
                  <a:lnTo>
                    <a:pt x="10771" y="12896"/>
                  </a:lnTo>
                  <a:lnTo>
                    <a:pt x="11186" y="13213"/>
                  </a:lnTo>
                  <a:lnTo>
                    <a:pt x="1118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26"/>
            <p:cNvSpPr/>
            <p:nvPr/>
          </p:nvSpPr>
          <p:spPr>
            <a:xfrm>
              <a:off x="7029550" y="1613750"/>
              <a:ext cx="34200" cy="379800"/>
            </a:xfrm>
            <a:custGeom>
              <a:avLst/>
              <a:gdLst/>
              <a:ahLst/>
              <a:cxnLst/>
              <a:rect l="l" t="t" r="r" b="b"/>
              <a:pathLst>
                <a:path w="1368" h="15192" extrusionOk="0">
                  <a:moveTo>
                    <a:pt x="684" y="0"/>
                  </a:moveTo>
                  <a:lnTo>
                    <a:pt x="562" y="25"/>
                  </a:lnTo>
                  <a:lnTo>
                    <a:pt x="464" y="98"/>
                  </a:lnTo>
                  <a:lnTo>
                    <a:pt x="366" y="171"/>
                  </a:lnTo>
                  <a:lnTo>
                    <a:pt x="0" y="513"/>
                  </a:lnTo>
                  <a:lnTo>
                    <a:pt x="0" y="14654"/>
                  </a:lnTo>
                  <a:lnTo>
                    <a:pt x="366" y="15020"/>
                  </a:lnTo>
                  <a:lnTo>
                    <a:pt x="464" y="15094"/>
                  </a:lnTo>
                  <a:lnTo>
                    <a:pt x="562" y="15143"/>
                  </a:lnTo>
                  <a:lnTo>
                    <a:pt x="684" y="15191"/>
                  </a:lnTo>
                  <a:lnTo>
                    <a:pt x="904" y="15191"/>
                  </a:lnTo>
                  <a:lnTo>
                    <a:pt x="1001" y="15143"/>
                  </a:lnTo>
                  <a:lnTo>
                    <a:pt x="1148" y="15045"/>
                  </a:lnTo>
                  <a:lnTo>
                    <a:pt x="1270" y="14923"/>
                  </a:lnTo>
                  <a:lnTo>
                    <a:pt x="1343" y="14776"/>
                  </a:lnTo>
                  <a:lnTo>
                    <a:pt x="1368" y="14605"/>
                  </a:lnTo>
                  <a:lnTo>
                    <a:pt x="1368" y="586"/>
                  </a:lnTo>
                  <a:lnTo>
                    <a:pt x="1343" y="415"/>
                  </a:lnTo>
                  <a:lnTo>
                    <a:pt x="1270" y="244"/>
                  </a:lnTo>
                  <a:lnTo>
                    <a:pt x="1148" y="122"/>
                  </a:lnTo>
                  <a:lnTo>
                    <a:pt x="1001" y="25"/>
                  </a:lnTo>
                  <a:lnTo>
                    <a:pt x="90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9" name="Google Shape;309;p26"/>
          <p:cNvSpPr txBox="1">
            <a:spLocks noGrp="1"/>
          </p:cNvSpPr>
          <p:nvPr>
            <p:ph type="sldNum" idx="4294967295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7"/>
          <p:cNvSpPr txBox="1">
            <a:spLocks noGrp="1"/>
          </p:cNvSpPr>
          <p:nvPr>
            <p:ph type="title" idx="4294967295"/>
          </p:nvPr>
        </p:nvSpPr>
        <p:spPr>
          <a:xfrm>
            <a:off x="586744" y="538921"/>
            <a:ext cx="4754100" cy="49159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Método Proposto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315" name="Google Shape;315;p27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000000"/>
                </a:solidFill>
              </a:rPr>
              <a:t>11</a:t>
            </a:fld>
            <a:endParaRPr>
              <a:solidFill>
                <a:srgbClr val="000000"/>
              </a:solidFill>
            </a:endParaRPr>
          </a:p>
        </p:txBody>
      </p:sp>
      <p:pic>
        <p:nvPicPr>
          <p:cNvPr id="316" name="Google Shape;316;p27"/>
          <p:cNvPicPr preferRelativeResize="0"/>
          <p:nvPr/>
        </p:nvPicPr>
        <p:blipFill>
          <a:blip r:embed="rId3"/>
          <a:srcRect/>
          <a:stretch/>
        </p:blipFill>
        <p:spPr>
          <a:xfrm>
            <a:off x="1335200" y="1377281"/>
            <a:ext cx="6196948" cy="313871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7" name="Google Shape;317;p27"/>
          <p:cNvGrpSpPr/>
          <p:nvPr/>
        </p:nvGrpSpPr>
        <p:grpSpPr>
          <a:xfrm>
            <a:off x="8258126" y="367805"/>
            <a:ext cx="526773" cy="565993"/>
            <a:chOff x="570875" y="4322250"/>
            <a:chExt cx="443300" cy="443325"/>
          </a:xfrm>
        </p:grpSpPr>
        <p:sp>
          <p:nvSpPr>
            <p:cNvPr id="318" name="Google Shape;318;p27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27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27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27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8"/>
          <p:cNvSpPr txBox="1">
            <a:spLocks noGrp="1"/>
          </p:cNvSpPr>
          <p:nvPr>
            <p:ph type="title" idx="4294967295"/>
          </p:nvPr>
        </p:nvSpPr>
        <p:spPr>
          <a:xfrm>
            <a:off x="733425" y="720350"/>
            <a:ext cx="5645400" cy="48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Método Proposto - Compositor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27" name="Google Shape;327;p28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000000"/>
                </a:solidFill>
              </a:rPr>
              <a:t>12</a:t>
            </a:fld>
            <a:endParaRPr>
              <a:solidFill>
                <a:srgbClr val="000000"/>
              </a:solidFill>
            </a:endParaRPr>
          </a:p>
        </p:txBody>
      </p:sp>
      <p:pic>
        <p:nvPicPr>
          <p:cNvPr id="328" name="Google Shape;32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3975" y="1538975"/>
            <a:ext cx="5645449" cy="27383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9" name="Google Shape;329;p28"/>
          <p:cNvGrpSpPr/>
          <p:nvPr/>
        </p:nvGrpSpPr>
        <p:grpSpPr>
          <a:xfrm>
            <a:off x="8258126" y="367805"/>
            <a:ext cx="526773" cy="565993"/>
            <a:chOff x="570875" y="4322250"/>
            <a:chExt cx="443300" cy="443325"/>
          </a:xfrm>
        </p:grpSpPr>
        <p:sp>
          <p:nvSpPr>
            <p:cNvPr id="330" name="Google Shape;330;p28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28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28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28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" name="Retângulo 10">
            <a:extLst>
              <a:ext uri="{FF2B5EF4-FFF2-40B4-BE49-F238E27FC236}">
                <a16:creationId xmlns:a16="http://schemas.microsoft.com/office/drawing/2014/main" id="{F766DB77-20E2-4E8B-ACB0-1E43B5A2555D}"/>
              </a:ext>
            </a:extLst>
          </p:cNvPr>
          <p:cNvSpPr/>
          <p:nvPr/>
        </p:nvSpPr>
        <p:spPr>
          <a:xfrm>
            <a:off x="5657045" y="3867655"/>
            <a:ext cx="797543" cy="17720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>
                <a:solidFill>
                  <a:schemeClr val="tx1"/>
                </a:solidFill>
                <a:latin typeface="IBM Plex Sans" panose="020B0503050203000203" pitchFamily="34" charset="0"/>
              </a:rPr>
              <a:t>Tangível</a:t>
            </a:r>
            <a:endParaRPr lang="pt-BR" sz="500" dirty="0">
              <a:solidFill>
                <a:schemeClr val="tx1"/>
              </a:solidFill>
              <a:latin typeface="IBM Plex Sans" panose="020B0503050203000203" pitchFamily="34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2"/>
          <p:cNvSpPr txBox="1">
            <a:spLocks noGrp="1"/>
          </p:cNvSpPr>
          <p:nvPr>
            <p:ph type="title" idx="4294967295"/>
          </p:nvPr>
        </p:nvSpPr>
        <p:spPr>
          <a:xfrm>
            <a:off x="929367" y="523333"/>
            <a:ext cx="6139089" cy="48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Método Proposto – Objeto T</a:t>
            </a:r>
            <a:r>
              <a:rPr lang="pt-BR" dirty="0">
                <a:solidFill>
                  <a:schemeClr val="dk1"/>
                </a:solidFill>
              </a:rPr>
              <a:t>a</a:t>
            </a:r>
            <a:r>
              <a:rPr lang="en" dirty="0">
                <a:solidFill>
                  <a:schemeClr val="dk1"/>
                </a:solidFill>
              </a:rPr>
              <a:t>ngível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376" name="Google Shape;376;p32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000000"/>
                </a:solidFill>
              </a:rPr>
              <a:t>13</a:t>
            </a:fld>
            <a:endParaRPr>
              <a:solidFill>
                <a:srgbClr val="000000"/>
              </a:solidFill>
            </a:endParaRPr>
          </a:p>
        </p:txBody>
      </p:sp>
      <p:grpSp>
        <p:nvGrpSpPr>
          <p:cNvPr id="377" name="Google Shape;377;p32"/>
          <p:cNvGrpSpPr/>
          <p:nvPr/>
        </p:nvGrpSpPr>
        <p:grpSpPr>
          <a:xfrm>
            <a:off x="8258126" y="367805"/>
            <a:ext cx="526773" cy="565993"/>
            <a:chOff x="570875" y="4322250"/>
            <a:chExt cx="443300" cy="443325"/>
          </a:xfrm>
        </p:grpSpPr>
        <p:sp>
          <p:nvSpPr>
            <p:cNvPr id="378" name="Google Shape;378;p32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32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32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32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" name="Imagem 9" descr="Diagrama">
            <a:extLst>
              <a:ext uri="{FF2B5EF4-FFF2-40B4-BE49-F238E27FC236}">
                <a16:creationId xmlns:a16="http://schemas.microsoft.com/office/drawing/2014/main" id="{2A3EF70B-4E87-A416-D426-830041D3A7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9300" y="1110343"/>
            <a:ext cx="5271778" cy="347979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2"/>
          <p:cNvSpPr txBox="1">
            <a:spLocks noGrp="1"/>
          </p:cNvSpPr>
          <p:nvPr>
            <p:ph type="title" idx="4294967295"/>
          </p:nvPr>
        </p:nvSpPr>
        <p:spPr>
          <a:xfrm>
            <a:off x="595048" y="562305"/>
            <a:ext cx="7641660" cy="48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dirty="0">
                <a:solidFill>
                  <a:schemeClr val="dk1"/>
                </a:solidFill>
              </a:rPr>
              <a:t>Modelo BPMN – Criação de Objeto T</a:t>
            </a:r>
            <a:r>
              <a:rPr lang="pt-BR" sz="2600" dirty="0">
                <a:solidFill>
                  <a:schemeClr val="dk1"/>
                </a:solidFill>
              </a:rPr>
              <a:t>a</a:t>
            </a:r>
            <a:r>
              <a:rPr lang="en" sz="2600" dirty="0">
                <a:solidFill>
                  <a:schemeClr val="dk1"/>
                </a:solidFill>
              </a:rPr>
              <a:t>ngível</a:t>
            </a:r>
            <a:endParaRPr sz="2600" dirty="0">
              <a:solidFill>
                <a:schemeClr val="dk1"/>
              </a:solidFill>
            </a:endParaRPr>
          </a:p>
        </p:txBody>
      </p:sp>
      <p:sp>
        <p:nvSpPr>
          <p:cNvPr id="376" name="Google Shape;376;p32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000000"/>
                </a:solidFill>
              </a:rPr>
              <a:t>14</a:t>
            </a:fld>
            <a:endParaRPr>
              <a:solidFill>
                <a:srgbClr val="000000"/>
              </a:solidFill>
            </a:endParaRPr>
          </a:p>
        </p:txBody>
      </p:sp>
      <p:grpSp>
        <p:nvGrpSpPr>
          <p:cNvPr id="377" name="Google Shape;377;p32"/>
          <p:cNvGrpSpPr/>
          <p:nvPr/>
        </p:nvGrpSpPr>
        <p:grpSpPr>
          <a:xfrm>
            <a:off x="8258126" y="367805"/>
            <a:ext cx="526773" cy="565993"/>
            <a:chOff x="570875" y="4322250"/>
            <a:chExt cx="443300" cy="443325"/>
          </a:xfrm>
        </p:grpSpPr>
        <p:sp>
          <p:nvSpPr>
            <p:cNvPr id="378" name="Google Shape;378;p32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32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32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32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" name="Imagem 5" descr="Diagrama, Esquemático&#10;&#10;Descrição gerada automaticamente">
            <a:extLst>
              <a:ext uri="{FF2B5EF4-FFF2-40B4-BE49-F238E27FC236}">
                <a16:creationId xmlns:a16="http://schemas.microsoft.com/office/drawing/2014/main" id="{103BDEA3-9DB1-1AA6-E918-2B1BEDFED5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298" b="4233"/>
          <a:stretch/>
        </p:blipFill>
        <p:spPr>
          <a:xfrm>
            <a:off x="511979" y="1226130"/>
            <a:ext cx="8009533" cy="3215562"/>
          </a:xfrm>
          <a:prstGeom prst="rect">
            <a:avLst/>
          </a:prstGeom>
        </p:spPr>
      </p:pic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AAC75816-725E-899D-71C0-5719D1B4E25B}"/>
              </a:ext>
            </a:extLst>
          </p:cNvPr>
          <p:cNvSpPr/>
          <p:nvPr/>
        </p:nvSpPr>
        <p:spPr>
          <a:xfrm>
            <a:off x="6005014" y="2787267"/>
            <a:ext cx="645502" cy="433331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32481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2"/>
          <p:cNvSpPr txBox="1">
            <a:spLocks noGrp="1"/>
          </p:cNvSpPr>
          <p:nvPr>
            <p:ph type="title" idx="4294967295"/>
          </p:nvPr>
        </p:nvSpPr>
        <p:spPr>
          <a:xfrm>
            <a:off x="544286" y="468805"/>
            <a:ext cx="7003144" cy="84473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dirty="0">
                <a:solidFill>
                  <a:schemeClr val="dk1"/>
                </a:solidFill>
              </a:rPr>
              <a:t>Modelo BPMN</a:t>
            </a:r>
            <a:br>
              <a:rPr lang="en" sz="2600" dirty="0">
                <a:solidFill>
                  <a:schemeClr val="dk1"/>
                </a:solidFill>
              </a:rPr>
            </a:br>
            <a:r>
              <a:rPr lang="pt-BR" sz="2600" dirty="0">
                <a:solidFill>
                  <a:schemeClr val="dk1"/>
                </a:solidFill>
              </a:rPr>
              <a:t>Subprocesso “Definir Serviços”</a:t>
            </a:r>
            <a:endParaRPr sz="2600" dirty="0">
              <a:solidFill>
                <a:schemeClr val="dk1"/>
              </a:solidFill>
            </a:endParaRPr>
          </a:p>
        </p:txBody>
      </p:sp>
      <p:sp>
        <p:nvSpPr>
          <p:cNvPr id="376" name="Google Shape;376;p32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000000"/>
                </a:solidFill>
              </a:rPr>
              <a:t>15</a:t>
            </a:fld>
            <a:endParaRPr>
              <a:solidFill>
                <a:srgbClr val="000000"/>
              </a:solidFill>
            </a:endParaRPr>
          </a:p>
        </p:txBody>
      </p:sp>
      <p:grpSp>
        <p:nvGrpSpPr>
          <p:cNvPr id="377" name="Google Shape;377;p32"/>
          <p:cNvGrpSpPr/>
          <p:nvPr/>
        </p:nvGrpSpPr>
        <p:grpSpPr>
          <a:xfrm>
            <a:off x="8258126" y="367805"/>
            <a:ext cx="526773" cy="565993"/>
            <a:chOff x="570875" y="4322250"/>
            <a:chExt cx="443300" cy="443325"/>
          </a:xfrm>
        </p:grpSpPr>
        <p:sp>
          <p:nvSpPr>
            <p:cNvPr id="378" name="Google Shape;378;p32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32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32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32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Imagem 3" descr="Diagrama&#10;&#10;Descrição gerada automaticamente">
            <a:extLst>
              <a:ext uri="{FF2B5EF4-FFF2-40B4-BE49-F238E27FC236}">
                <a16:creationId xmlns:a16="http://schemas.microsoft.com/office/drawing/2014/main" id="{45308105-542A-8BB1-A21B-D05D17F48F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590" y="1344454"/>
            <a:ext cx="7561785" cy="3330241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7BD161D1-E509-F64E-97CF-05840989B057}"/>
              </a:ext>
            </a:extLst>
          </p:cNvPr>
          <p:cNvSpPr txBox="1"/>
          <p:nvPr/>
        </p:nvSpPr>
        <p:spPr>
          <a:xfrm>
            <a:off x="572973" y="3911600"/>
            <a:ext cx="2866571" cy="68595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40F20">
                <a:alpha val="4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Clr>
                <a:schemeClr val="lt1"/>
              </a:buClr>
              <a:buSzPts val="2800"/>
              <a:buFont typeface="IBM Plex Serif SemiBold"/>
              <a:buNone/>
              <a:defRPr sz="26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1pPr>
            <a:lvl2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2pPr>
            <a:lvl3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3pPr>
            <a:lvl4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4pPr>
            <a:lvl5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5pPr>
            <a:lvl6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6pPr>
            <a:lvl7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7pPr>
            <a:lvl8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8pPr>
            <a:lvl9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9pPr>
          </a:lstStyle>
          <a:p>
            <a:pPr algn="l"/>
            <a:r>
              <a:rPr lang="pt-BR" sz="1400" dirty="0">
                <a:solidFill>
                  <a:schemeClr val="tx1"/>
                </a:solidFill>
              </a:rPr>
              <a:t>Padrão de Metadados: </a:t>
            </a:r>
          </a:p>
          <a:p>
            <a:pPr algn="l"/>
            <a:r>
              <a:rPr lang="pt-BR" sz="1400" dirty="0">
                <a:solidFill>
                  <a:schemeClr val="tx1"/>
                </a:solidFill>
              </a:rPr>
              <a:t>Perfil PM-OBAA-FULL + </a:t>
            </a:r>
          </a:p>
          <a:p>
            <a:pPr algn="l"/>
            <a:r>
              <a:rPr lang="pt-BR" sz="1400" dirty="0">
                <a:solidFill>
                  <a:schemeClr val="tx1"/>
                </a:solidFill>
              </a:rPr>
              <a:t>Descritores OBAA fora do perfil</a:t>
            </a:r>
          </a:p>
        </p:txBody>
      </p:sp>
    </p:spTree>
    <p:extLst>
      <p:ext uri="{BB962C8B-B14F-4D97-AF65-F5344CB8AC3E}">
        <p14:creationId xmlns:p14="http://schemas.microsoft.com/office/powerpoint/2010/main" val="3011197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29"/>
          <p:cNvSpPr txBox="1">
            <a:spLocks noGrp="1"/>
          </p:cNvSpPr>
          <p:nvPr>
            <p:ph type="title" idx="4294967295"/>
          </p:nvPr>
        </p:nvSpPr>
        <p:spPr>
          <a:xfrm>
            <a:off x="643800" y="583402"/>
            <a:ext cx="5645400" cy="48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Ferramentas - Compositor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339" name="Google Shape;339;p29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000000"/>
                </a:solidFill>
              </a:rPr>
              <a:t>16</a:t>
            </a:fld>
            <a:endParaRPr>
              <a:solidFill>
                <a:srgbClr val="000000"/>
              </a:solidFill>
            </a:endParaRPr>
          </a:p>
        </p:txBody>
      </p:sp>
      <p:grpSp>
        <p:nvGrpSpPr>
          <p:cNvPr id="340" name="Google Shape;340;p29"/>
          <p:cNvGrpSpPr/>
          <p:nvPr/>
        </p:nvGrpSpPr>
        <p:grpSpPr>
          <a:xfrm>
            <a:off x="8258126" y="367805"/>
            <a:ext cx="526773" cy="565993"/>
            <a:chOff x="570875" y="4322250"/>
            <a:chExt cx="443300" cy="443325"/>
          </a:xfrm>
        </p:grpSpPr>
        <p:sp>
          <p:nvSpPr>
            <p:cNvPr id="341" name="Google Shape;341;p29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29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29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29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45" name="Google Shape;34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3800" y="1371898"/>
            <a:ext cx="3344075" cy="29857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9980B908-BC1D-2FCE-516F-096F1639AA9F}"/>
              </a:ext>
            </a:extLst>
          </p:cNvPr>
          <p:cNvCxnSpPr>
            <a:cxnSpLocks/>
          </p:cNvCxnSpPr>
          <p:nvPr/>
        </p:nvCxnSpPr>
        <p:spPr>
          <a:xfrm>
            <a:off x="4175269" y="2048860"/>
            <a:ext cx="0" cy="154577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Google Shape;346;p29">
            <a:extLst>
              <a:ext uri="{FF2B5EF4-FFF2-40B4-BE49-F238E27FC236}">
                <a16:creationId xmlns:a16="http://schemas.microsoft.com/office/drawing/2014/main" id="{EC15D7E0-C13D-59E7-6EBA-B9121B439097}"/>
              </a:ext>
            </a:extLst>
          </p:cNvPr>
          <p:cNvPicPr preferRelativeResize="0"/>
          <p:nvPr/>
        </p:nvPicPr>
        <p:blipFill rotWithShape="1">
          <a:blip r:embed="rId4"/>
          <a:srcRect b="52053"/>
          <a:stretch/>
        </p:blipFill>
        <p:spPr>
          <a:xfrm>
            <a:off x="4313858" y="1449982"/>
            <a:ext cx="3984551" cy="11977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345;p29">
            <a:extLst>
              <a:ext uri="{FF2B5EF4-FFF2-40B4-BE49-F238E27FC236}">
                <a16:creationId xmlns:a16="http://schemas.microsoft.com/office/drawing/2014/main" id="{6060A772-D927-CA72-E54E-7AE459C19D27}"/>
              </a:ext>
            </a:extLst>
          </p:cNvPr>
          <p:cNvPicPr preferRelativeResize="0"/>
          <p:nvPr/>
        </p:nvPicPr>
        <p:blipFill>
          <a:blip r:embed="rId5"/>
          <a:srcRect/>
          <a:stretch/>
        </p:blipFill>
        <p:spPr>
          <a:xfrm>
            <a:off x="4313858" y="2823514"/>
            <a:ext cx="3791225" cy="122918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926272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2"/>
          <p:cNvSpPr txBox="1">
            <a:spLocks noGrp="1"/>
          </p:cNvSpPr>
          <p:nvPr>
            <p:ph type="title" idx="4294967295"/>
          </p:nvPr>
        </p:nvSpPr>
        <p:spPr>
          <a:xfrm>
            <a:off x="1263197" y="575139"/>
            <a:ext cx="5645400" cy="48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Método Proposto - Servidor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376" name="Google Shape;376;p32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000000"/>
                </a:solidFill>
              </a:rPr>
              <a:t>17</a:t>
            </a:fld>
            <a:endParaRPr>
              <a:solidFill>
                <a:srgbClr val="000000"/>
              </a:solidFill>
            </a:endParaRPr>
          </a:p>
        </p:txBody>
      </p:sp>
      <p:grpSp>
        <p:nvGrpSpPr>
          <p:cNvPr id="377" name="Google Shape;377;p32"/>
          <p:cNvGrpSpPr/>
          <p:nvPr/>
        </p:nvGrpSpPr>
        <p:grpSpPr>
          <a:xfrm>
            <a:off x="8258126" y="367805"/>
            <a:ext cx="526773" cy="565993"/>
            <a:chOff x="570875" y="4322250"/>
            <a:chExt cx="443300" cy="443325"/>
          </a:xfrm>
        </p:grpSpPr>
        <p:sp>
          <p:nvSpPr>
            <p:cNvPr id="378" name="Google Shape;378;p32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32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32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32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agem 2" descr="Diagrama&#10;&#10;Descrição gerada automaticamente">
            <a:extLst>
              <a:ext uri="{FF2B5EF4-FFF2-40B4-BE49-F238E27FC236}">
                <a16:creationId xmlns:a16="http://schemas.microsoft.com/office/drawing/2014/main" id="{349C8E3A-3BA9-EE1D-BBB6-4256066136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7982" y="1207550"/>
            <a:ext cx="5515830" cy="3204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401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33"/>
          <p:cNvSpPr txBox="1">
            <a:spLocks noGrp="1"/>
          </p:cNvSpPr>
          <p:nvPr>
            <p:ph type="title" idx="4294967295"/>
          </p:nvPr>
        </p:nvSpPr>
        <p:spPr>
          <a:xfrm>
            <a:off x="1161652" y="579152"/>
            <a:ext cx="6298746" cy="48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Método Proposto – Player Tangível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388" name="Google Shape;388;p33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000000"/>
                </a:solidFill>
              </a:rPr>
              <a:t>18</a:t>
            </a:fld>
            <a:endParaRPr>
              <a:solidFill>
                <a:srgbClr val="000000"/>
              </a:solidFill>
            </a:endParaRPr>
          </a:p>
        </p:txBody>
      </p:sp>
      <p:grpSp>
        <p:nvGrpSpPr>
          <p:cNvPr id="389" name="Google Shape;389;p33"/>
          <p:cNvGrpSpPr/>
          <p:nvPr/>
        </p:nvGrpSpPr>
        <p:grpSpPr>
          <a:xfrm>
            <a:off x="8258126" y="367805"/>
            <a:ext cx="526773" cy="565993"/>
            <a:chOff x="570875" y="4322250"/>
            <a:chExt cx="443300" cy="443325"/>
          </a:xfrm>
        </p:grpSpPr>
        <p:sp>
          <p:nvSpPr>
            <p:cNvPr id="390" name="Google Shape;390;p33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33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33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33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agem 2" descr="Diagrama&#10;&#10;Descrição gerada automaticamente">
            <a:extLst>
              <a:ext uri="{FF2B5EF4-FFF2-40B4-BE49-F238E27FC236}">
                <a16:creationId xmlns:a16="http://schemas.microsoft.com/office/drawing/2014/main" id="{5BAD357A-21E5-76B6-754E-AE1D282876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146" y="1172761"/>
            <a:ext cx="7936261" cy="3276438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2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000000"/>
                </a:solidFill>
              </a:rPr>
              <a:t>19</a:t>
            </a:fld>
            <a:endParaRPr>
              <a:solidFill>
                <a:srgbClr val="000000"/>
              </a:solidFill>
            </a:endParaRPr>
          </a:p>
        </p:txBody>
      </p:sp>
      <p:sp>
        <p:nvSpPr>
          <p:cNvPr id="338" name="Google Shape;338;p29"/>
          <p:cNvSpPr txBox="1">
            <a:spLocks noGrp="1"/>
          </p:cNvSpPr>
          <p:nvPr>
            <p:ph type="title" idx="4294967295"/>
          </p:nvPr>
        </p:nvSpPr>
        <p:spPr>
          <a:xfrm>
            <a:off x="587449" y="583320"/>
            <a:ext cx="5645150" cy="48736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Ferramentas – Player Tangível</a:t>
            </a:r>
            <a:endParaRPr dirty="0">
              <a:solidFill>
                <a:schemeClr val="dk1"/>
              </a:solidFill>
            </a:endParaRPr>
          </a:p>
        </p:txBody>
      </p:sp>
      <p:grpSp>
        <p:nvGrpSpPr>
          <p:cNvPr id="340" name="Google Shape;340;p29"/>
          <p:cNvGrpSpPr/>
          <p:nvPr/>
        </p:nvGrpSpPr>
        <p:grpSpPr>
          <a:xfrm>
            <a:off x="8258126" y="367805"/>
            <a:ext cx="526773" cy="565993"/>
            <a:chOff x="570875" y="4322250"/>
            <a:chExt cx="443300" cy="443325"/>
          </a:xfrm>
        </p:grpSpPr>
        <p:sp>
          <p:nvSpPr>
            <p:cNvPr id="341" name="Google Shape;341;p29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29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29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29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45" name="Google Shape;345;p29"/>
          <p:cNvPicPr preferRelativeResize="0"/>
          <p:nvPr/>
        </p:nvPicPr>
        <p:blipFill>
          <a:blip r:embed="rId4"/>
          <a:srcRect/>
          <a:stretch/>
        </p:blipFill>
        <p:spPr>
          <a:xfrm>
            <a:off x="4679563" y="1297019"/>
            <a:ext cx="3619254" cy="2952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29"/>
          <p:cNvPicPr preferRelativeResize="0"/>
          <p:nvPr/>
        </p:nvPicPr>
        <p:blipFill rotWithShape="1">
          <a:blip r:embed="rId5"/>
          <a:srcRect l="3862" r="16863"/>
          <a:stretch/>
        </p:blipFill>
        <p:spPr>
          <a:xfrm>
            <a:off x="690269" y="1297019"/>
            <a:ext cx="3311203" cy="304133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9980B908-BC1D-2FCE-516F-096F1639AA9F}"/>
              </a:ext>
            </a:extLst>
          </p:cNvPr>
          <p:cNvCxnSpPr>
            <a:cxnSpLocks/>
          </p:cNvCxnSpPr>
          <p:nvPr/>
        </p:nvCxnSpPr>
        <p:spPr>
          <a:xfrm>
            <a:off x="4355023" y="2044799"/>
            <a:ext cx="0" cy="15457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6459024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3"/>
          <p:cNvSpPr txBox="1">
            <a:spLocks noGrp="1"/>
          </p:cNvSpPr>
          <p:nvPr>
            <p:ph type="title"/>
          </p:nvPr>
        </p:nvSpPr>
        <p:spPr>
          <a:xfrm>
            <a:off x="787200" y="714800"/>
            <a:ext cx="6718200" cy="485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Roteiro da Apresentação</a:t>
            </a:r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body" idx="1"/>
          </p:nvPr>
        </p:nvSpPr>
        <p:spPr>
          <a:xfrm>
            <a:off x="787200" y="1494625"/>
            <a:ext cx="6718200" cy="302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AutoNum type="arabicPeriod"/>
            </a:pPr>
            <a:r>
              <a:rPr lang="en" dirty="0"/>
              <a:t>Introdução</a:t>
            </a:r>
            <a:endParaRPr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 dirty="0"/>
              <a:t>Trabalhos Relacionados</a:t>
            </a:r>
            <a:endParaRPr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 dirty="0"/>
              <a:t>Método Proposto</a:t>
            </a:r>
            <a:endParaRPr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 dirty="0"/>
              <a:t>Resultados</a:t>
            </a:r>
            <a:endParaRPr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 dirty="0"/>
              <a:t>Considerações Finais</a:t>
            </a:r>
            <a:endParaRPr dirty="0"/>
          </a:p>
        </p:txBody>
      </p:sp>
      <p:sp>
        <p:nvSpPr>
          <p:cNvPr id="83" name="Google Shape;83;p13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grpSp>
        <p:nvGrpSpPr>
          <p:cNvPr id="84" name="Google Shape;84;p13"/>
          <p:cNvGrpSpPr/>
          <p:nvPr/>
        </p:nvGrpSpPr>
        <p:grpSpPr>
          <a:xfrm>
            <a:off x="8328317" y="295712"/>
            <a:ext cx="576784" cy="675854"/>
            <a:chOff x="4636075" y="261925"/>
            <a:chExt cx="401800" cy="475050"/>
          </a:xfrm>
        </p:grpSpPr>
        <p:sp>
          <p:nvSpPr>
            <p:cNvPr id="85" name="Google Shape;85;p13"/>
            <p:cNvSpPr/>
            <p:nvPr/>
          </p:nvSpPr>
          <p:spPr>
            <a:xfrm>
              <a:off x="4665400" y="326650"/>
              <a:ext cx="372475" cy="97100"/>
            </a:xfrm>
            <a:custGeom>
              <a:avLst/>
              <a:gdLst/>
              <a:ahLst/>
              <a:cxnLst/>
              <a:rect l="l" t="t" r="r" b="b"/>
              <a:pathLst>
                <a:path w="14899" h="3884" extrusionOk="0">
                  <a:moveTo>
                    <a:pt x="928" y="0"/>
                  </a:moveTo>
                  <a:lnTo>
                    <a:pt x="733" y="25"/>
                  </a:lnTo>
                  <a:lnTo>
                    <a:pt x="562" y="74"/>
                  </a:lnTo>
                  <a:lnTo>
                    <a:pt x="391" y="171"/>
                  </a:lnTo>
                  <a:lnTo>
                    <a:pt x="269" y="269"/>
                  </a:lnTo>
                  <a:lnTo>
                    <a:pt x="147" y="416"/>
                  </a:lnTo>
                  <a:lnTo>
                    <a:pt x="73" y="562"/>
                  </a:lnTo>
                  <a:lnTo>
                    <a:pt x="0" y="733"/>
                  </a:lnTo>
                  <a:lnTo>
                    <a:pt x="0" y="928"/>
                  </a:lnTo>
                  <a:lnTo>
                    <a:pt x="0" y="2956"/>
                  </a:lnTo>
                  <a:lnTo>
                    <a:pt x="0" y="3151"/>
                  </a:lnTo>
                  <a:lnTo>
                    <a:pt x="73" y="3322"/>
                  </a:lnTo>
                  <a:lnTo>
                    <a:pt x="147" y="3468"/>
                  </a:lnTo>
                  <a:lnTo>
                    <a:pt x="269" y="3615"/>
                  </a:lnTo>
                  <a:lnTo>
                    <a:pt x="391" y="3737"/>
                  </a:lnTo>
                  <a:lnTo>
                    <a:pt x="562" y="3810"/>
                  </a:lnTo>
                  <a:lnTo>
                    <a:pt x="733" y="3859"/>
                  </a:lnTo>
                  <a:lnTo>
                    <a:pt x="928" y="3884"/>
                  </a:lnTo>
                  <a:lnTo>
                    <a:pt x="12798" y="3884"/>
                  </a:lnTo>
                  <a:lnTo>
                    <a:pt x="14898" y="1954"/>
                  </a:lnTo>
                  <a:lnTo>
                    <a:pt x="127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13"/>
            <p:cNvSpPr/>
            <p:nvPr/>
          </p:nvSpPr>
          <p:spPr>
            <a:xfrm>
              <a:off x="4636075" y="438375"/>
              <a:ext cx="372475" cy="97125"/>
            </a:xfrm>
            <a:custGeom>
              <a:avLst/>
              <a:gdLst/>
              <a:ahLst/>
              <a:cxnLst/>
              <a:rect l="l" t="t" r="r" b="b"/>
              <a:pathLst>
                <a:path w="14899" h="3885" extrusionOk="0">
                  <a:moveTo>
                    <a:pt x="2101" y="1"/>
                  </a:moveTo>
                  <a:lnTo>
                    <a:pt x="1" y="1930"/>
                  </a:lnTo>
                  <a:lnTo>
                    <a:pt x="2101" y="3884"/>
                  </a:lnTo>
                  <a:lnTo>
                    <a:pt x="13971" y="3884"/>
                  </a:lnTo>
                  <a:lnTo>
                    <a:pt x="14166" y="3860"/>
                  </a:lnTo>
                  <a:lnTo>
                    <a:pt x="14337" y="3811"/>
                  </a:lnTo>
                  <a:lnTo>
                    <a:pt x="14508" y="3713"/>
                  </a:lnTo>
                  <a:lnTo>
                    <a:pt x="14630" y="3615"/>
                  </a:lnTo>
                  <a:lnTo>
                    <a:pt x="14752" y="3469"/>
                  </a:lnTo>
                  <a:lnTo>
                    <a:pt x="14826" y="3322"/>
                  </a:lnTo>
                  <a:lnTo>
                    <a:pt x="14899" y="3151"/>
                  </a:lnTo>
                  <a:lnTo>
                    <a:pt x="14899" y="2956"/>
                  </a:lnTo>
                  <a:lnTo>
                    <a:pt x="14899" y="929"/>
                  </a:lnTo>
                  <a:lnTo>
                    <a:pt x="14899" y="733"/>
                  </a:lnTo>
                  <a:lnTo>
                    <a:pt x="14826" y="563"/>
                  </a:lnTo>
                  <a:lnTo>
                    <a:pt x="14752" y="416"/>
                  </a:lnTo>
                  <a:lnTo>
                    <a:pt x="14630" y="269"/>
                  </a:lnTo>
                  <a:lnTo>
                    <a:pt x="14508" y="147"/>
                  </a:lnTo>
                  <a:lnTo>
                    <a:pt x="14337" y="74"/>
                  </a:lnTo>
                  <a:lnTo>
                    <a:pt x="14166" y="25"/>
                  </a:lnTo>
                  <a:lnTo>
                    <a:pt x="1397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13"/>
            <p:cNvSpPr/>
            <p:nvPr/>
          </p:nvSpPr>
          <p:spPr>
            <a:xfrm>
              <a:off x="4814975" y="261925"/>
              <a:ext cx="44000" cy="50100"/>
            </a:xfrm>
            <a:custGeom>
              <a:avLst/>
              <a:gdLst/>
              <a:ahLst/>
              <a:cxnLst/>
              <a:rect l="l" t="t" r="r" b="b"/>
              <a:pathLst>
                <a:path w="1760" h="2004" extrusionOk="0">
                  <a:moveTo>
                    <a:pt x="563" y="1"/>
                  </a:moveTo>
                  <a:lnTo>
                    <a:pt x="465" y="25"/>
                  </a:lnTo>
                  <a:lnTo>
                    <a:pt x="343" y="49"/>
                  </a:lnTo>
                  <a:lnTo>
                    <a:pt x="245" y="98"/>
                  </a:lnTo>
                  <a:lnTo>
                    <a:pt x="172" y="171"/>
                  </a:lnTo>
                  <a:lnTo>
                    <a:pt x="99" y="269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1" y="587"/>
                  </a:lnTo>
                  <a:lnTo>
                    <a:pt x="1" y="2003"/>
                  </a:lnTo>
                  <a:lnTo>
                    <a:pt x="1759" y="2003"/>
                  </a:lnTo>
                  <a:lnTo>
                    <a:pt x="1759" y="587"/>
                  </a:lnTo>
                  <a:lnTo>
                    <a:pt x="1759" y="465"/>
                  </a:lnTo>
                  <a:lnTo>
                    <a:pt x="1735" y="367"/>
                  </a:lnTo>
                  <a:lnTo>
                    <a:pt x="1662" y="269"/>
                  </a:lnTo>
                  <a:lnTo>
                    <a:pt x="1588" y="171"/>
                  </a:lnTo>
                  <a:lnTo>
                    <a:pt x="1515" y="98"/>
                  </a:lnTo>
                  <a:lnTo>
                    <a:pt x="1417" y="49"/>
                  </a:lnTo>
                  <a:lnTo>
                    <a:pt x="1295" y="25"/>
                  </a:lnTo>
                  <a:lnTo>
                    <a:pt x="119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13"/>
            <p:cNvSpPr/>
            <p:nvPr/>
          </p:nvSpPr>
          <p:spPr>
            <a:xfrm>
              <a:off x="4814975" y="550125"/>
              <a:ext cx="44000" cy="186850"/>
            </a:xfrm>
            <a:custGeom>
              <a:avLst/>
              <a:gdLst/>
              <a:ahLst/>
              <a:cxnLst/>
              <a:rect l="l" t="t" r="r" b="b"/>
              <a:pathLst>
                <a:path w="1760" h="7474" extrusionOk="0">
                  <a:moveTo>
                    <a:pt x="1" y="0"/>
                  </a:moveTo>
                  <a:lnTo>
                    <a:pt x="1" y="7474"/>
                  </a:lnTo>
                  <a:lnTo>
                    <a:pt x="1759" y="7474"/>
                  </a:lnTo>
                  <a:lnTo>
                    <a:pt x="17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33"/>
          <p:cNvSpPr txBox="1">
            <a:spLocks noGrp="1"/>
          </p:cNvSpPr>
          <p:nvPr>
            <p:ph type="title" idx="4294967295"/>
          </p:nvPr>
        </p:nvSpPr>
        <p:spPr>
          <a:xfrm>
            <a:off x="590482" y="583402"/>
            <a:ext cx="7007747" cy="92482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Método Proposto</a:t>
            </a:r>
            <a:br>
              <a:rPr lang="en" dirty="0">
                <a:solidFill>
                  <a:schemeClr val="dk1"/>
                </a:solidFill>
              </a:rPr>
            </a:br>
            <a:r>
              <a:rPr lang="en" sz="2000" dirty="0">
                <a:solidFill>
                  <a:schemeClr val="dk1"/>
                </a:solidFill>
              </a:rPr>
              <a:t>M</a:t>
            </a:r>
            <a:r>
              <a:rPr lang="pt-BR" sz="2000" dirty="0">
                <a:solidFill>
                  <a:schemeClr val="dk1"/>
                </a:solidFill>
              </a:rPr>
              <a:t>e</a:t>
            </a:r>
            <a:r>
              <a:rPr lang="en" sz="2000" dirty="0">
                <a:solidFill>
                  <a:schemeClr val="dk1"/>
                </a:solidFill>
              </a:rPr>
              <a:t>nsagens Websocket</a:t>
            </a:r>
            <a:endParaRPr sz="2000" dirty="0">
              <a:solidFill>
                <a:schemeClr val="dk1"/>
              </a:solidFill>
            </a:endParaRPr>
          </a:p>
        </p:txBody>
      </p:sp>
      <p:sp>
        <p:nvSpPr>
          <p:cNvPr id="388" name="Google Shape;388;p33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000000"/>
                </a:solidFill>
              </a:rPr>
              <a:t>20</a:t>
            </a:fld>
            <a:endParaRPr>
              <a:solidFill>
                <a:srgbClr val="000000"/>
              </a:solidFill>
            </a:endParaRPr>
          </a:p>
        </p:txBody>
      </p:sp>
      <p:grpSp>
        <p:nvGrpSpPr>
          <p:cNvPr id="389" name="Google Shape;389;p33"/>
          <p:cNvGrpSpPr/>
          <p:nvPr/>
        </p:nvGrpSpPr>
        <p:grpSpPr>
          <a:xfrm>
            <a:off x="8258126" y="367805"/>
            <a:ext cx="526773" cy="565993"/>
            <a:chOff x="570875" y="4322250"/>
            <a:chExt cx="443300" cy="443325"/>
          </a:xfrm>
        </p:grpSpPr>
        <p:sp>
          <p:nvSpPr>
            <p:cNvPr id="390" name="Google Shape;390;p33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33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33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33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Imagem 3" descr="Interface gráfica do usuário&#10;&#10;Descrição gerada automaticamente com confiança média">
            <a:extLst>
              <a:ext uri="{FF2B5EF4-FFF2-40B4-BE49-F238E27FC236}">
                <a16:creationId xmlns:a16="http://schemas.microsoft.com/office/drawing/2014/main" id="{658DCD13-3576-77E4-74A2-B1AE426DF2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6688" y="1609831"/>
            <a:ext cx="4646719" cy="2431144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F6B3F829-A32A-BD8C-59B0-C70F8ABA39C7}"/>
              </a:ext>
            </a:extLst>
          </p:cNvPr>
          <p:cNvSpPr txBox="1"/>
          <p:nvPr/>
        </p:nvSpPr>
        <p:spPr>
          <a:xfrm>
            <a:off x="730593" y="1962936"/>
            <a:ext cx="3110256" cy="1724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lnSpc>
                <a:spcPct val="115000"/>
              </a:lnSpc>
              <a:spcBef>
                <a:spcPts val="600"/>
              </a:spcBef>
              <a:buClr>
                <a:schemeClr val="accent1"/>
              </a:buClr>
              <a:buSzPts val="2000"/>
              <a:buFont typeface="IBM Plex Sans"/>
              <a:buNone/>
              <a:defRPr sz="2000" b="1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indent="-355600">
              <a:lnSpc>
                <a:spcPct val="115000"/>
              </a:lnSpc>
              <a:buClr>
                <a:schemeClr val="accent1"/>
              </a:buClr>
              <a:buSzPts val="2000"/>
              <a:buFont typeface="IBM Plex Sans"/>
              <a:buChar char="▫"/>
              <a:defRPr sz="2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indent="-355600">
              <a:lnSpc>
                <a:spcPct val="115000"/>
              </a:lnSpc>
              <a:buClr>
                <a:schemeClr val="accent1"/>
              </a:buClr>
              <a:buSzPts val="2000"/>
              <a:buFont typeface="IBM Plex Sans"/>
              <a:buChar char="▫"/>
              <a:defRPr sz="2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indent="-355600">
              <a:lnSpc>
                <a:spcPct val="115000"/>
              </a:lnSpc>
              <a:buClr>
                <a:schemeClr val="accent1"/>
              </a:buClr>
              <a:buSzPts val="2000"/>
              <a:buFont typeface="IBM Plex Sans"/>
              <a:buChar char="▫"/>
              <a:defRPr sz="2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indent="-355600">
              <a:lnSpc>
                <a:spcPct val="115000"/>
              </a:lnSpc>
              <a:buClr>
                <a:schemeClr val="lt1"/>
              </a:buClr>
              <a:buSzPts val="2000"/>
              <a:buFont typeface="IBM Plex Sans"/>
              <a:buChar char="○"/>
              <a:defRPr sz="2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indent="-355600">
              <a:lnSpc>
                <a:spcPct val="115000"/>
              </a:lnSpc>
              <a:buClr>
                <a:schemeClr val="lt1"/>
              </a:buClr>
              <a:buSzPts val="2000"/>
              <a:buFont typeface="IBM Plex Sans"/>
              <a:buChar char="■"/>
              <a:defRPr sz="2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indent="-355600">
              <a:lnSpc>
                <a:spcPct val="115000"/>
              </a:lnSpc>
              <a:buClr>
                <a:schemeClr val="lt1"/>
              </a:buClr>
              <a:buSzPts val="2000"/>
              <a:buFont typeface="IBM Plex Sans"/>
              <a:buChar char="●"/>
              <a:defRPr sz="2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indent="-355600">
              <a:lnSpc>
                <a:spcPct val="115000"/>
              </a:lnSpc>
              <a:buClr>
                <a:schemeClr val="lt1"/>
              </a:buClr>
              <a:buSzPts val="2000"/>
              <a:buFont typeface="IBM Plex Sans"/>
              <a:buChar char="○"/>
              <a:defRPr sz="2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indent="-355600">
              <a:lnSpc>
                <a:spcPct val="115000"/>
              </a:lnSpc>
              <a:buClr>
                <a:schemeClr val="lt1"/>
              </a:buClr>
              <a:buSzPts val="2000"/>
              <a:buFont typeface="IBM Plex Sans"/>
              <a:buChar char="■"/>
              <a:defRPr sz="2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§"/>
            </a:pPr>
            <a:r>
              <a:rPr lang="pt-BR" dirty="0">
                <a:solidFill>
                  <a:schemeClr val="tx1"/>
                </a:solidFill>
              </a:rPr>
              <a:t>Conexão </a:t>
            </a:r>
            <a:r>
              <a:rPr lang="pt-BR" i="1" dirty="0" err="1">
                <a:solidFill>
                  <a:schemeClr val="tx1"/>
                </a:solidFill>
              </a:rPr>
              <a:t>Websocket</a:t>
            </a:r>
            <a:endParaRPr lang="pt-BR" i="1" dirty="0">
              <a:solidFill>
                <a:schemeClr val="tx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pt-BR" dirty="0">
                <a:solidFill>
                  <a:schemeClr val="tx1"/>
                </a:solidFill>
              </a:rPr>
              <a:t>Pareamento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pt-BR" dirty="0">
                <a:solidFill>
                  <a:schemeClr val="tx1"/>
                </a:solidFill>
              </a:rPr>
              <a:t>Envio de Dados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pt-BR" dirty="0">
                <a:solidFill>
                  <a:schemeClr val="tx1"/>
                </a:solidFill>
              </a:rPr>
              <a:t>Reconexão</a:t>
            </a:r>
          </a:p>
        </p:txBody>
      </p:sp>
    </p:spTree>
    <p:extLst>
      <p:ext uri="{BB962C8B-B14F-4D97-AF65-F5344CB8AC3E}">
        <p14:creationId xmlns:p14="http://schemas.microsoft.com/office/powerpoint/2010/main" val="8247687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36"/>
          <p:cNvSpPr txBox="1">
            <a:spLocks noGrp="1"/>
          </p:cNvSpPr>
          <p:nvPr>
            <p:ph type="body" idx="1"/>
          </p:nvPr>
        </p:nvSpPr>
        <p:spPr>
          <a:xfrm>
            <a:off x="675881" y="1494625"/>
            <a:ext cx="3060000" cy="2974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Métricas Independentes</a:t>
            </a:r>
            <a:endParaRPr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Nota Tradicional</a:t>
            </a:r>
            <a:br>
              <a:rPr lang="en" dirty="0"/>
            </a:br>
            <a:r>
              <a:rPr lang="en" dirty="0"/>
              <a:t>Nota Ponderada</a:t>
            </a:r>
            <a:br>
              <a:rPr lang="en" dirty="0"/>
            </a:br>
            <a:r>
              <a:rPr lang="en" dirty="0"/>
              <a:t>Dúvida da Questão</a:t>
            </a:r>
            <a:br>
              <a:rPr lang="en" dirty="0"/>
            </a:br>
            <a:r>
              <a:rPr lang="en" dirty="0"/>
              <a:t>Grau de Assertividade</a:t>
            </a:r>
            <a:br>
              <a:rPr lang="en" dirty="0"/>
            </a:br>
            <a:r>
              <a:rPr lang="en" dirty="0"/>
              <a:t>Tempo de Resposta</a:t>
            </a:r>
            <a:endParaRPr dirty="0"/>
          </a:p>
        </p:txBody>
      </p:sp>
      <p:sp>
        <p:nvSpPr>
          <p:cNvPr id="426" name="Google Shape;426;p36"/>
          <p:cNvSpPr txBox="1">
            <a:spLocks noGrp="1"/>
          </p:cNvSpPr>
          <p:nvPr>
            <p:ph type="title"/>
          </p:nvPr>
        </p:nvSpPr>
        <p:spPr>
          <a:xfrm>
            <a:off x="615509" y="562475"/>
            <a:ext cx="6718200" cy="485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Método Proposto - Analíticos</a:t>
            </a:r>
            <a:endParaRPr dirty="0"/>
          </a:p>
        </p:txBody>
      </p:sp>
      <p:sp>
        <p:nvSpPr>
          <p:cNvPr id="427" name="Google Shape;427;p36"/>
          <p:cNvSpPr txBox="1">
            <a:spLocks noGrp="1"/>
          </p:cNvSpPr>
          <p:nvPr>
            <p:ph type="body" idx="2"/>
          </p:nvPr>
        </p:nvSpPr>
        <p:spPr>
          <a:xfrm>
            <a:off x="4031428" y="1494625"/>
            <a:ext cx="4539599" cy="166999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Métricas Compostas</a:t>
            </a:r>
            <a:endParaRPr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Prioridade</a:t>
            </a:r>
            <a:br>
              <a:rPr lang="en" dirty="0"/>
            </a:br>
            <a:r>
              <a:rPr lang="en" dirty="0"/>
              <a:t>Nível de Compreensão da Questão</a:t>
            </a:r>
            <a:br>
              <a:rPr lang="en" dirty="0"/>
            </a:br>
            <a:r>
              <a:rPr lang="en" dirty="0"/>
              <a:t>Nível de Compreensão do Questionário</a:t>
            </a:r>
          </a:p>
        </p:txBody>
      </p:sp>
      <p:sp>
        <p:nvSpPr>
          <p:cNvPr id="428" name="Google Shape;428;p36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grpSp>
        <p:nvGrpSpPr>
          <p:cNvPr id="429" name="Google Shape;429;p36"/>
          <p:cNvGrpSpPr/>
          <p:nvPr/>
        </p:nvGrpSpPr>
        <p:grpSpPr>
          <a:xfrm>
            <a:off x="8264613" y="342713"/>
            <a:ext cx="543841" cy="483447"/>
            <a:chOff x="3936375" y="3703750"/>
            <a:chExt cx="453050" cy="332175"/>
          </a:xfrm>
        </p:grpSpPr>
        <p:sp>
          <p:nvSpPr>
            <p:cNvPr id="430" name="Google Shape;430;p36"/>
            <p:cNvSpPr/>
            <p:nvPr/>
          </p:nvSpPr>
          <p:spPr>
            <a:xfrm>
              <a:off x="3936375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4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4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59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36"/>
            <p:cNvSpPr/>
            <p:nvPr/>
          </p:nvSpPr>
          <p:spPr>
            <a:xfrm>
              <a:off x="3988875" y="3864325"/>
              <a:ext cx="77575" cy="133125"/>
            </a:xfrm>
            <a:custGeom>
              <a:avLst/>
              <a:gdLst/>
              <a:ahLst/>
              <a:cxnLst/>
              <a:rect l="l" t="t" r="r" b="b"/>
              <a:pathLst>
                <a:path w="3103" h="5325" extrusionOk="0">
                  <a:moveTo>
                    <a:pt x="489" y="1"/>
                  </a:moveTo>
                  <a:lnTo>
                    <a:pt x="391" y="25"/>
                  </a:lnTo>
                  <a:lnTo>
                    <a:pt x="294" y="50"/>
                  </a:lnTo>
                  <a:lnTo>
                    <a:pt x="196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25" y="294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5325"/>
                  </a:lnTo>
                  <a:lnTo>
                    <a:pt x="3102" y="5325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53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882" y="98"/>
                  </a:lnTo>
                  <a:lnTo>
                    <a:pt x="2809" y="50"/>
                  </a:lnTo>
                  <a:lnTo>
                    <a:pt x="2711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36"/>
            <p:cNvSpPr/>
            <p:nvPr/>
          </p:nvSpPr>
          <p:spPr>
            <a:xfrm>
              <a:off x="4259350" y="3864325"/>
              <a:ext cx="77575" cy="133125"/>
            </a:xfrm>
            <a:custGeom>
              <a:avLst/>
              <a:gdLst/>
              <a:ahLst/>
              <a:cxnLst/>
              <a:rect l="l" t="t" r="r" b="b"/>
              <a:pathLst>
                <a:path w="3103" h="5325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4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5325"/>
                  </a:lnTo>
                  <a:lnTo>
                    <a:pt x="3103" y="5325"/>
                  </a:lnTo>
                  <a:lnTo>
                    <a:pt x="3103" y="489"/>
                  </a:lnTo>
                  <a:lnTo>
                    <a:pt x="3103" y="391"/>
                  </a:lnTo>
                  <a:lnTo>
                    <a:pt x="3078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10" y="50"/>
                  </a:lnTo>
                  <a:lnTo>
                    <a:pt x="2712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6"/>
            <p:cNvSpPr/>
            <p:nvPr/>
          </p:nvSpPr>
          <p:spPr>
            <a:xfrm>
              <a:off x="4078625" y="3717800"/>
              <a:ext cx="77575" cy="279650"/>
            </a:xfrm>
            <a:custGeom>
              <a:avLst/>
              <a:gdLst/>
              <a:ahLst/>
              <a:cxnLst/>
              <a:rect l="l" t="t" r="r" b="b"/>
              <a:pathLst>
                <a:path w="3103" h="1118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1186"/>
                  </a:lnTo>
                  <a:lnTo>
                    <a:pt x="3102" y="11186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12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36"/>
            <p:cNvSpPr/>
            <p:nvPr/>
          </p:nvSpPr>
          <p:spPr>
            <a:xfrm>
              <a:off x="4168375" y="3788625"/>
              <a:ext cx="78175" cy="208825"/>
            </a:xfrm>
            <a:custGeom>
              <a:avLst/>
              <a:gdLst/>
              <a:ahLst/>
              <a:cxnLst/>
              <a:rect l="l" t="t" r="r" b="b"/>
              <a:pathLst>
                <a:path w="3127" h="8353" extrusionOk="0">
                  <a:moveTo>
                    <a:pt x="489" y="0"/>
                  </a:moveTo>
                  <a:lnTo>
                    <a:pt x="392" y="25"/>
                  </a:lnTo>
                  <a:lnTo>
                    <a:pt x="318" y="49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3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8353"/>
                  </a:lnTo>
                  <a:lnTo>
                    <a:pt x="3127" y="8353"/>
                  </a:lnTo>
                  <a:lnTo>
                    <a:pt x="3127" y="489"/>
                  </a:lnTo>
                  <a:lnTo>
                    <a:pt x="3103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80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36" y="25"/>
                  </a:lnTo>
                  <a:lnTo>
                    <a:pt x="26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2B552302-2BE6-EF24-7D5E-68ED35C2A423}"/>
              </a:ext>
            </a:extLst>
          </p:cNvPr>
          <p:cNvCxnSpPr>
            <a:cxnSpLocks/>
          </p:cNvCxnSpPr>
          <p:nvPr/>
        </p:nvCxnSpPr>
        <p:spPr>
          <a:xfrm>
            <a:off x="3818218" y="1725433"/>
            <a:ext cx="0" cy="19083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35"/>
          <p:cNvSpPr txBox="1">
            <a:spLocks noGrp="1"/>
          </p:cNvSpPr>
          <p:nvPr>
            <p:ph type="title" idx="4294967295"/>
          </p:nvPr>
        </p:nvSpPr>
        <p:spPr>
          <a:xfrm>
            <a:off x="730593" y="523333"/>
            <a:ext cx="6465661" cy="48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Método Proposto – Métricas em OTAs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414" name="Google Shape;414;p35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000000"/>
                </a:solidFill>
              </a:rPr>
              <a:t>22</a:t>
            </a:fld>
            <a:endParaRPr>
              <a:solidFill>
                <a:srgbClr val="000000"/>
              </a:solidFill>
            </a:endParaRPr>
          </a:p>
        </p:txBody>
      </p:sp>
      <p:grpSp>
        <p:nvGrpSpPr>
          <p:cNvPr id="415" name="Google Shape;415;p35"/>
          <p:cNvGrpSpPr/>
          <p:nvPr/>
        </p:nvGrpSpPr>
        <p:grpSpPr>
          <a:xfrm>
            <a:off x="8258126" y="367805"/>
            <a:ext cx="526773" cy="565993"/>
            <a:chOff x="570875" y="4322250"/>
            <a:chExt cx="443300" cy="443325"/>
          </a:xfrm>
        </p:grpSpPr>
        <p:sp>
          <p:nvSpPr>
            <p:cNvPr id="416" name="Google Shape;416;p35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5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5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5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agem 2">
            <a:extLst>
              <a:ext uri="{FF2B5EF4-FFF2-40B4-BE49-F238E27FC236}">
                <a16:creationId xmlns:a16="http://schemas.microsoft.com/office/drawing/2014/main" id="{F32CACDB-7B6C-91D2-234B-D44BD08B9F4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30593" y="1012098"/>
            <a:ext cx="7103885" cy="3527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5047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2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000000"/>
                </a:solidFill>
              </a:rPr>
              <a:t>23</a:t>
            </a:fld>
            <a:endParaRPr>
              <a:solidFill>
                <a:srgbClr val="000000"/>
              </a:solidFill>
            </a:endParaRPr>
          </a:p>
        </p:txBody>
      </p:sp>
      <p:sp>
        <p:nvSpPr>
          <p:cNvPr id="338" name="Google Shape;338;p29"/>
          <p:cNvSpPr txBox="1">
            <a:spLocks noGrp="1"/>
          </p:cNvSpPr>
          <p:nvPr>
            <p:ph type="title" idx="4294967295"/>
          </p:nvPr>
        </p:nvSpPr>
        <p:spPr>
          <a:xfrm>
            <a:off x="587449" y="583320"/>
            <a:ext cx="5645150" cy="48736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Ferramentas – Analíticos</a:t>
            </a:r>
            <a:endParaRPr dirty="0">
              <a:solidFill>
                <a:schemeClr val="dk1"/>
              </a:solidFill>
            </a:endParaRPr>
          </a:p>
        </p:txBody>
      </p:sp>
      <p:grpSp>
        <p:nvGrpSpPr>
          <p:cNvPr id="340" name="Google Shape;340;p29"/>
          <p:cNvGrpSpPr/>
          <p:nvPr/>
        </p:nvGrpSpPr>
        <p:grpSpPr>
          <a:xfrm>
            <a:off x="8258126" y="367805"/>
            <a:ext cx="526773" cy="565993"/>
            <a:chOff x="570875" y="4322250"/>
            <a:chExt cx="443300" cy="443325"/>
          </a:xfrm>
        </p:grpSpPr>
        <p:sp>
          <p:nvSpPr>
            <p:cNvPr id="341" name="Google Shape;341;p29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29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29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29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46" name="Google Shape;346;p29"/>
          <p:cNvPicPr preferRelativeResize="0"/>
          <p:nvPr/>
        </p:nvPicPr>
        <p:blipFill rotWithShape="1">
          <a:blip r:embed="rId4"/>
          <a:srcRect l="-57" r="-1724"/>
          <a:stretch/>
        </p:blipFill>
        <p:spPr>
          <a:xfrm>
            <a:off x="506250" y="1404592"/>
            <a:ext cx="3474085" cy="287639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9980B908-BC1D-2FCE-516F-096F1639AA9F}"/>
              </a:ext>
            </a:extLst>
          </p:cNvPr>
          <p:cNvCxnSpPr>
            <a:cxnSpLocks/>
          </p:cNvCxnSpPr>
          <p:nvPr/>
        </p:nvCxnSpPr>
        <p:spPr>
          <a:xfrm>
            <a:off x="4003331" y="2044799"/>
            <a:ext cx="0" cy="15457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m 2">
            <a:extLst>
              <a:ext uri="{FF2B5EF4-FFF2-40B4-BE49-F238E27FC236}">
                <a16:creationId xmlns:a16="http://schemas.microsoft.com/office/drawing/2014/main" id="{8F005180-E9A6-E878-C209-76D730BD63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95323" y="1297019"/>
            <a:ext cx="2089531" cy="3083154"/>
          </a:xfrm>
          <a:prstGeom prst="rect">
            <a:avLst/>
          </a:prstGeom>
        </p:spPr>
      </p:pic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03EBDCD2-6FD0-6588-27EA-CAE8806C7293}"/>
              </a:ext>
            </a:extLst>
          </p:cNvPr>
          <p:cNvCxnSpPr>
            <a:cxnSpLocks/>
          </p:cNvCxnSpPr>
          <p:nvPr/>
        </p:nvCxnSpPr>
        <p:spPr>
          <a:xfrm>
            <a:off x="6248872" y="2000428"/>
            <a:ext cx="0" cy="15457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Imagem 14">
            <a:extLst>
              <a:ext uri="{FF2B5EF4-FFF2-40B4-BE49-F238E27FC236}">
                <a16:creationId xmlns:a16="http://schemas.microsoft.com/office/drawing/2014/main" id="{E810467B-6353-D55E-9284-F0902BCB55F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4573" b="1356"/>
          <a:stretch/>
        </p:blipFill>
        <p:spPr>
          <a:xfrm>
            <a:off x="6368062" y="1070683"/>
            <a:ext cx="1989465" cy="3405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101363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38"/>
          <p:cNvSpPr txBox="1">
            <a:spLocks noGrp="1"/>
          </p:cNvSpPr>
          <p:nvPr>
            <p:ph type="ctrTitle"/>
          </p:nvPr>
        </p:nvSpPr>
        <p:spPr>
          <a:xfrm>
            <a:off x="787200" y="1494625"/>
            <a:ext cx="6231900" cy="1260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4. 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Resultados</a:t>
            </a:r>
            <a:endParaRPr dirty="0"/>
          </a:p>
        </p:txBody>
      </p:sp>
      <p:sp>
        <p:nvSpPr>
          <p:cNvPr id="452" name="Google Shape;452;p38"/>
          <p:cNvSpPr txBox="1">
            <a:spLocks noGrp="1"/>
          </p:cNvSpPr>
          <p:nvPr>
            <p:ph type="subTitle" idx="1"/>
          </p:nvPr>
        </p:nvSpPr>
        <p:spPr>
          <a:xfrm>
            <a:off x="787200" y="2860554"/>
            <a:ext cx="5727000" cy="852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Estudo Exploratório das Métricas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Estudo de caso</a:t>
            </a:r>
            <a:endParaRPr dirty="0"/>
          </a:p>
        </p:txBody>
      </p:sp>
      <p:grpSp>
        <p:nvGrpSpPr>
          <p:cNvPr id="453" name="Google Shape;453;p38"/>
          <p:cNvGrpSpPr/>
          <p:nvPr/>
        </p:nvGrpSpPr>
        <p:grpSpPr>
          <a:xfrm>
            <a:off x="7863410" y="334303"/>
            <a:ext cx="952401" cy="868821"/>
            <a:chOff x="6625350" y="1613750"/>
            <a:chExt cx="480525" cy="438400"/>
          </a:xfrm>
        </p:grpSpPr>
        <p:sp>
          <p:nvSpPr>
            <p:cNvPr id="454" name="Google Shape;454;p38"/>
            <p:cNvSpPr/>
            <p:nvPr/>
          </p:nvSpPr>
          <p:spPr>
            <a:xfrm>
              <a:off x="6670525" y="1887275"/>
              <a:ext cx="117875" cy="164875"/>
            </a:xfrm>
            <a:custGeom>
              <a:avLst/>
              <a:gdLst/>
              <a:ahLst/>
              <a:cxnLst/>
              <a:rect l="l" t="t" r="r" b="b"/>
              <a:pathLst>
                <a:path w="4715" h="6595" extrusionOk="0">
                  <a:moveTo>
                    <a:pt x="0" y="1"/>
                  </a:moveTo>
                  <a:lnTo>
                    <a:pt x="538" y="6058"/>
                  </a:lnTo>
                  <a:lnTo>
                    <a:pt x="562" y="6180"/>
                  </a:lnTo>
                  <a:lnTo>
                    <a:pt x="587" y="6277"/>
                  </a:lnTo>
                  <a:lnTo>
                    <a:pt x="660" y="6351"/>
                  </a:lnTo>
                  <a:lnTo>
                    <a:pt x="733" y="6448"/>
                  </a:lnTo>
                  <a:lnTo>
                    <a:pt x="806" y="6497"/>
                  </a:lnTo>
                  <a:lnTo>
                    <a:pt x="904" y="6546"/>
                  </a:lnTo>
                  <a:lnTo>
                    <a:pt x="1002" y="6571"/>
                  </a:lnTo>
                  <a:lnTo>
                    <a:pt x="1124" y="6595"/>
                  </a:lnTo>
                  <a:lnTo>
                    <a:pt x="4128" y="6595"/>
                  </a:lnTo>
                  <a:lnTo>
                    <a:pt x="4274" y="6571"/>
                  </a:lnTo>
                  <a:lnTo>
                    <a:pt x="4397" y="6522"/>
                  </a:lnTo>
                  <a:lnTo>
                    <a:pt x="4494" y="6473"/>
                  </a:lnTo>
                  <a:lnTo>
                    <a:pt x="4592" y="6375"/>
                  </a:lnTo>
                  <a:lnTo>
                    <a:pt x="4665" y="6253"/>
                  </a:lnTo>
                  <a:lnTo>
                    <a:pt x="4714" y="6155"/>
                  </a:lnTo>
                  <a:lnTo>
                    <a:pt x="4714" y="6009"/>
                  </a:lnTo>
                  <a:lnTo>
                    <a:pt x="4714" y="5887"/>
                  </a:lnTo>
                  <a:lnTo>
                    <a:pt x="3713" y="123"/>
                  </a:lnTo>
                  <a:lnTo>
                    <a:pt x="2589" y="50"/>
                  </a:lnTo>
                  <a:lnTo>
                    <a:pt x="1637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38"/>
            <p:cNvSpPr/>
            <p:nvPr/>
          </p:nvSpPr>
          <p:spPr>
            <a:xfrm>
              <a:off x="7075950" y="1754175"/>
              <a:ext cx="29925" cy="99550"/>
            </a:xfrm>
            <a:custGeom>
              <a:avLst/>
              <a:gdLst/>
              <a:ahLst/>
              <a:cxnLst/>
              <a:rect l="l" t="t" r="r" b="b"/>
              <a:pathLst>
                <a:path w="1197" h="3982" extrusionOk="0">
                  <a:moveTo>
                    <a:pt x="0" y="1"/>
                  </a:moveTo>
                  <a:lnTo>
                    <a:pt x="0" y="3981"/>
                  </a:lnTo>
                  <a:lnTo>
                    <a:pt x="269" y="3811"/>
                  </a:lnTo>
                  <a:lnTo>
                    <a:pt x="489" y="3615"/>
                  </a:lnTo>
                  <a:lnTo>
                    <a:pt x="684" y="3420"/>
                  </a:lnTo>
                  <a:lnTo>
                    <a:pt x="855" y="3176"/>
                  </a:lnTo>
                  <a:lnTo>
                    <a:pt x="1002" y="2907"/>
                  </a:lnTo>
                  <a:lnTo>
                    <a:pt x="1099" y="2614"/>
                  </a:lnTo>
                  <a:lnTo>
                    <a:pt x="1173" y="2296"/>
                  </a:lnTo>
                  <a:lnTo>
                    <a:pt x="1197" y="1979"/>
                  </a:lnTo>
                  <a:lnTo>
                    <a:pt x="1173" y="1661"/>
                  </a:lnTo>
                  <a:lnTo>
                    <a:pt x="1099" y="1368"/>
                  </a:lnTo>
                  <a:lnTo>
                    <a:pt x="1002" y="1075"/>
                  </a:lnTo>
                  <a:lnTo>
                    <a:pt x="855" y="806"/>
                  </a:lnTo>
                  <a:lnTo>
                    <a:pt x="684" y="562"/>
                  </a:lnTo>
                  <a:lnTo>
                    <a:pt x="489" y="342"/>
                  </a:lnTo>
                  <a:lnTo>
                    <a:pt x="269" y="17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38"/>
            <p:cNvSpPr/>
            <p:nvPr/>
          </p:nvSpPr>
          <p:spPr>
            <a:xfrm>
              <a:off x="6625350" y="1729750"/>
              <a:ext cx="97700" cy="147175"/>
            </a:xfrm>
            <a:custGeom>
              <a:avLst/>
              <a:gdLst/>
              <a:ahLst/>
              <a:cxnLst/>
              <a:rect l="l" t="t" r="r" b="b"/>
              <a:pathLst>
                <a:path w="3908" h="5887" extrusionOk="0">
                  <a:moveTo>
                    <a:pt x="3908" y="1"/>
                  </a:moveTo>
                  <a:lnTo>
                    <a:pt x="2711" y="25"/>
                  </a:lnTo>
                  <a:lnTo>
                    <a:pt x="1759" y="25"/>
                  </a:lnTo>
                  <a:lnTo>
                    <a:pt x="1588" y="49"/>
                  </a:lnTo>
                  <a:lnTo>
                    <a:pt x="1417" y="74"/>
                  </a:lnTo>
                  <a:lnTo>
                    <a:pt x="1246" y="123"/>
                  </a:lnTo>
                  <a:lnTo>
                    <a:pt x="1099" y="172"/>
                  </a:lnTo>
                  <a:lnTo>
                    <a:pt x="953" y="245"/>
                  </a:lnTo>
                  <a:lnTo>
                    <a:pt x="806" y="343"/>
                  </a:lnTo>
                  <a:lnTo>
                    <a:pt x="660" y="440"/>
                  </a:lnTo>
                  <a:lnTo>
                    <a:pt x="537" y="562"/>
                  </a:lnTo>
                  <a:lnTo>
                    <a:pt x="415" y="684"/>
                  </a:lnTo>
                  <a:lnTo>
                    <a:pt x="318" y="831"/>
                  </a:lnTo>
                  <a:lnTo>
                    <a:pt x="220" y="978"/>
                  </a:lnTo>
                  <a:lnTo>
                    <a:pt x="147" y="1124"/>
                  </a:lnTo>
                  <a:lnTo>
                    <a:pt x="73" y="1295"/>
                  </a:lnTo>
                  <a:lnTo>
                    <a:pt x="49" y="1442"/>
                  </a:lnTo>
                  <a:lnTo>
                    <a:pt x="0" y="1613"/>
                  </a:lnTo>
                  <a:lnTo>
                    <a:pt x="0" y="1783"/>
                  </a:lnTo>
                  <a:lnTo>
                    <a:pt x="0" y="4128"/>
                  </a:lnTo>
                  <a:lnTo>
                    <a:pt x="0" y="4299"/>
                  </a:lnTo>
                  <a:lnTo>
                    <a:pt x="49" y="4446"/>
                  </a:lnTo>
                  <a:lnTo>
                    <a:pt x="73" y="4617"/>
                  </a:lnTo>
                  <a:lnTo>
                    <a:pt x="147" y="4763"/>
                  </a:lnTo>
                  <a:lnTo>
                    <a:pt x="220" y="4934"/>
                  </a:lnTo>
                  <a:lnTo>
                    <a:pt x="318" y="5081"/>
                  </a:lnTo>
                  <a:lnTo>
                    <a:pt x="415" y="5203"/>
                  </a:lnTo>
                  <a:lnTo>
                    <a:pt x="537" y="5325"/>
                  </a:lnTo>
                  <a:lnTo>
                    <a:pt x="660" y="5447"/>
                  </a:lnTo>
                  <a:lnTo>
                    <a:pt x="806" y="5545"/>
                  </a:lnTo>
                  <a:lnTo>
                    <a:pt x="953" y="5642"/>
                  </a:lnTo>
                  <a:lnTo>
                    <a:pt x="1099" y="5716"/>
                  </a:lnTo>
                  <a:lnTo>
                    <a:pt x="1246" y="5789"/>
                  </a:lnTo>
                  <a:lnTo>
                    <a:pt x="1417" y="5838"/>
                  </a:lnTo>
                  <a:lnTo>
                    <a:pt x="1588" y="5862"/>
                  </a:lnTo>
                  <a:lnTo>
                    <a:pt x="1759" y="5862"/>
                  </a:lnTo>
                  <a:lnTo>
                    <a:pt x="2711" y="5887"/>
                  </a:lnTo>
                  <a:lnTo>
                    <a:pt x="3908" y="5887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38"/>
            <p:cNvSpPr/>
            <p:nvPr/>
          </p:nvSpPr>
          <p:spPr>
            <a:xfrm>
              <a:off x="6736475" y="1638175"/>
              <a:ext cx="279650" cy="330325"/>
            </a:xfrm>
            <a:custGeom>
              <a:avLst/>
              <a:gdLst/>
              <a:ahLst/>
              <a:cxnLst/>
              <a:rect l="l" t="t" r="r" b="b"/>
              <a:pathLst>
                <a:path w="11186" h="13213" extrusionOk="0">
                  <a:moveTo>
                    <a:pt x="11186" y="0"/>
                  </a:moveTo>
                  <a:lnTo>
                    <a:pt x="10771" y="342"/>
                  </a:lnTo>
                  <a:lnTo>
                    <a:pt x="10380" y="635"/>
                  </a:lnTo>
                  <a:lnTo>
                    <a:pt x="9940" y="904"/>
                  </a:lnTo>
                  <a:lnTo>
                    <a:pt x="9525" y="1172"/>
                  </a:lnTo>
                  <a:lnTo>
                    <a:pt x="9110" y="1417"/>
                  </a:lnTo>
                  <a:lnTo>
                    <a:pt x="8695" y="1661"/>
                  </a:lnTo>
                  <a:lnTo>
                    <a:pt x="7840" y="2052"/>
                  </a:lnTo>
                  <a:lnTo>
                    <a:pt x="7034" y="2418"/>
                  </a:lnTo>
                  <a:lnTo>
                    <a:pt x="6228" y="2687"/>
                  </a:lnTo>
                  <a:lnTo>
                    <a:pt x="5471" y="2931"/>
                  </a:lnTo>
                  <a:lnTo>
                    <a:pt x="4763" y="3126"/>
                  </a:lnTo>
                  <a:lnTo>
                    <a:pt x="4225" y="3248"/>
                  </a:lnTo>
                  <a:lnTo>
                    <a:pt x="3664" y="3346"/>
                  </a:lnTo>
                  <a:lnTo>
                    <a:pt x="3077" y="3419"/>
                  </a:lnTo>
                  <a:lnTo>
                    <a:pt x="2467" y="3493"/>
                  </a:lnTo>
                  <a:lnTo>
                    <a:pt x="1221" y="3590"/>
                  </a:lnTo>
                  <a:lnTo>
                    <a:pt x="0" y="3664"/>
                  </a:lnTo>
                  <a:lnTo>
                    <a:pt x="0" y="9574"/>
                  </a:lnTo>
                  <a:lnTo>
                    <a:pt x="1221" y="9623"/>
                  </a:lnTo>
                  <a:lnTo>
                    <a:pt x="2467" y="9721"/>
                  </a:lnTo>
                  <a:lnTo>
                    <a:pt x="3077" y="9794"/>
                  </a:lnTo>
                  <a:lnTo>
                    <a:pt x="3664" y="9891"/>
                  </a:lnTo>
                  <a:lnTo>
                    <a:pt x="4225" y="9989"/>
                  </a:lnTo>
                  <a:lnTo>
                    <a:pt x="4763" y="10111"/>
                  </a:lnTo>
                  <a:lnTo>
                    <a:pt x="5471" y="10307"/>
                  </a:lnTo>
                  <a:lnTo>
                    <a:pt x="6228" y="10526"/>
                  </a:lnTo>
                  <a:lnTo>
                    <a:pt x="7034" y="10820"/>
                  </a:lnTo>
                  <a:lnTo>
                    <a:pt x="7840" y="11161"/>
                  </a:lnTo>
                  <a:lnTo>
                    <a:pt x="8695" y="11577"/>
                  </a:lnTo>
                  <a:lnTo>
                    <a:pt x="9110" y="11796"/>
                  </a:lnTo>
                  <a:lnTo>
                    <a:pt x="9525" y="12041"/>
                  </a:lnTo>
                  <a:lnTo>
                    <a:pt x="9940" y="12309"/>
                  </a:lnTo>
                  <a:lnTo>
                    <a:pt x="10380" y="12602"/>
                  </a:lnTo>
                  <a:lnTo>
                    <a:pt x="10771" y="12896"/>
                  </a:lnTo>
                  <a:lnTo>
                    <a:pt x="11186" y="13213"/>
                  </a:lnTo>
                  <a:lnTo>
                    <a:pt x="1118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38"/>
            <p:cNvSpPr/>
            <p:nvPr/>
          </p:nvSpPr>
          <p:spPr>
            <a:xfrm>
              <a:off x="7029550" y="1613750"/>
              <a:ext cx="34200" cy="379800"/>
            </a:xfrm>
            <a:custGeom>
              <a:avLst/>
              <a:gdLst/>
              <a:ahLst/>
              <a:cxnLst/>
              <a:rect l="l" t="t" r="r" b="b"/>
              <a:pathLst>
                <a:path w="1368" h="15192" extrusionOk="0">
                  <a:moveTo>
                    <a:pt x="684" y="0"/>
                  </a:moveTo>
                  <a:lnTo>
                    <a:pt x="562" y="25"/>
                  </a:lnTo>
                  <a:lnTo>
                    <a:pt x="464" y="98"/>
                  </a:lnTo>
                  <a:lnTo>
                    <a:pt x="366" y="171"/>
                  </a:lnTo>
                  <a:lnTo>
                    <a:pt x="0" y="513"/>
                  </a:lnTo>
                  <a:lnTo>
                    <a:pt x="0" y="14654"/>
                  </a:lnTo>
                  <a:lnTo>
                    <a:pt x="366" y="15020"/>
                  </a:lnTo>
                  <a:lnTo>
                    <a:pt x="464" y="15094"/>
                  </a:lnTo>
                  <a:lnTo>
                    <a:pt x="562" y="15143"/>
                  </a:lnTo>
                  <a:lnTo>
                    <a:pt x="684" y="15191"/>
                  </a:lnTo>
                  <a:lnTo>
                    <a:pt x="904" y="15191"/>
                  </a:lnTo>
                  <a:lnTo>
                    <a:pt x="1001" y="15143"/>
                  </a:lnTo>
                  <a:lnTo>
                    <a:pt x="1148" y="15045"/>
                  </a:lnTo>
                  <a:lnTo>
                    <a:pt x="1270" y="14923"/>
                  </a:lnTo>
                  <a:lnTo>
                    <a:pt x="1343" y="14776"/>
                  </a:lnTo>
                  <a:lnTo>
                    <a:pt x="1368" y="14605"/>
                  </a:lnTo>
                  <a:lnTo>
                    <a:pt x="1368" y="586"/>
                  </a:lnTo>
                  <a:lnTo>
                    <a:pt x="1343" y="415"/>
                  </a:lnTo>
                  <a:lnTo>
                    <a:pt x="1270" y="244"/>
                  </a:lnTo>
                  <a:lnTo>
                    <a:pt x="1148" y="122"/>
                  </a:lnTo>
                  <a:lnTo>
                    <a:pt x="1001" y="25"/>
                  </a:lnTo>
                  <a:lnTo>
                    <a:pt x="90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9" name="Google Shape;459;p38"/>
          <p:cNvSpPr txBox="1">
            <a:spLocks noGrp="1"/>
          </p:cNvSpPr>
          <p:nvPr>
            <p:ph type="sldNum" idx="4294967295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464;p39">
            <a:extLst>
              <a:ext uri="{FF2B5EF4-FFF2-40B4-BE49-F238E27FC236}">
                <a16:creationId xmlns:a16="http://schemas.microsoft.com/office/drawing/2014/main" id="{120303B6-3B3C-011B-50B5-766415D858F7}"/>
              </a:ext>
            </a:extLst>
          </p:cNvPr>
          <p:cNvSpPr txBox="1">
            <a:spLocks/>
          </p:cNvSpPr>
          <p:nvPr/>
        </p:nvSpPr>
        <p:spPr>
          <a:xfrm>
            <a:off x="834094" y="979678"/>
            <a:ext cx="2167016" cy="651947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40F20">
                <a:alpha val="4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9pPr>
          </a:lstStyle>
          <a:p>
            <a:r>
              <a:rPr lang="en" sz="2000" u="sng" dirty="0"/>
              <a:t>3 Fases</a:t>
            </a:r>
          </a:p>
        </p:txBody>
      </p:sp>
      <p:sp>
        <p:nvSpPr>
          <p:cNvPr id="12" name="Google Shape;465;p39">
            <a:extLst>
              <a:ext uri="{FF2B5EF4-FFF2-40B4-BE49-F238E27FC236}">
                <a16:creationId xmlns:a16="http://schemas.microsoft.com/office/drawing/2014/main" id="{B23F848F-7AC0-E958-BBA5-5B74212B77F8}"/>
              </a:ext>
            </a:extLst>
          </p:cNvPr>
          <p:cNvSpPr txBox="1">
            <a:spLocks/>
          </p:cNvSpPr>
          <p:nvPr/>
        </p:nvSpPr>
        <p:spPr>
          <a:xfrm>
            <a:off x="834093" y="1631625"/>
            <a:ext cx="7200123" cy="1256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BM Plex Sans"/>
              <a:buChar char="▫"/>
              <a:defRPr sz="24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BM Plex Sans"/>
              <a:buChar char="▫"/>
              <a:defRPr sz="24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BM Plex Sans"/>
              <a:buChar char="▫"/>
              <a:defRPr sz="24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BM Plex Sans"/>
              <a:buChar char="▫"/>
              <a:defRPr sz="24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Char char="○"/>
              <a:defRPr sz="24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Char char="■"/>
              <a:defRPr sz="24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Char char="●"/>
              <a:defRPr sz="24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Char char="○"/>
              <a:defRPr sz="24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Char char="■"/>
              <a:defRPr sz="24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lang="pt-BR" sz="1800" dirty="0"/>
              <a:t>Impacto do uso de OTA na aprendizagem e em comparação com o ensino tradicional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1800" dirty="0"/>
              <a:t>Percepção dos estudantes sobre o uso de OTA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1800" dirty="0"/>
              <a:t>Estudo de Viabilidade</a:t>
            </a:r>
          </a:p>
        </p:txBody>
      </p:sp>
      <p:sp>
        <p:nvSpPr>
          <p:cNvPr id="17" name="Google Shape;470;p39">
            <a:extLst>
              <a:ext uri="{FF2B5EF4-FFF2-40B4-BE49-F238E27FC236}">
                <a16:creationId xmlns:a16="http://schemas.microsoft.com/office/drawing/2014/main" id="{BF6C4414-9D83-D93B-D9E1-2F39D1C3069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58065C41-D7E8-D293-09C2-C8896F910902}"/>
              </a:ext>
            </a:extLst>
          </p:cNvPr>
          <p:cNvSpPr txBox="1"/>
          <p:nvPr/>
        </p:nvSpPr>
        <p:spPr>
          <a:xfrm>
            <a:off x="621096" y="441099"/>
            <a:ext cx="6076688" cy="5853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lnSpc>
                <a:spcPct val="115000"/>
              </a:lnSpc>
              <a:spcBef>
                <a:spcPts val="600"/>
              </a:spcBef>
              <a:buClr>
                <a:schemeClr val="accent1"/>
              </a:buClr>
              <a:buSzPts val="2400"/>
              <a:buFont typeface="IBM Plex Sans"/>
              <a:buNone/>
              <a:defRPr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indent="-381000">
              <a:lnSpc>
                <a:spcPct val="115000"/>
              </a:lnSpc>
              <a:buClr>
                <a:schemeClr val="accent1"/>
              </a:buClr>
              <a:buSzPts val="2400"/>
              <a:buFont typeface="IBM Plex Sans"/>
              <a:buChar char="▫"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indent="-381000">
              <a:lnSpc>
                <a:spcPct val="115000"/>
              </a:lnSpc>
              <a:buClr>
                <a:schemeClr val="accent1"/>
              </a:buClr>
              <a:buSzPts val="2400"/>
              <a:buFont typeface="IBM Plex Sans"/>
              <a:buChar char="▫"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indent="-381000">
              <a:lnSpc>
                <a:spcPct val="115000"/>
              </a:lnSpc>
              <a:buClr>
                <a:schemeClr val="accent1"/>
              </a:buClr>
              <a:buSzPts val="2400"/>
              <a:buFont typeface="IBM Plex Sans"/>
              <a:buChar char="▫"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indent="-381000">
              <a:lnSpc>
                <a:spcPct val="115000"/>
              </a:lnSpc>
              <a:buClr>
                <a:schemeClr val="lt1"/>
              </a:buClr>
              <a:buSzPts val="2400"/>
              <a:buFont typeface="IBM Plex Sans"/>
              <a:buChar char="○"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indent="-381000">
              <a:lnSpc>
                <a:spcPct val="115000"/>
              </a:lnSpc>
              <a:buClr>
                <a:schemeClr val="lt1"/>
              </a:buClr>
              <a:buSzPts val="2400"/>
              <a:buFont typeface="IBM Plex Sans"/>
              <a:buChar char="■"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indent="-381000">
              <a:lnSpc>
                <a:spcPct val="115000"/>
              </a:lnSpc>
              <a:buClr>
                <a:schemeClr val="lt1"/>
              </a:buClr>
              <a:buSzPts val="2400"/>
              <a:buFont typeface="IBM Plex Sans"/>
              <a:buChar char="●"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indent="-381000">
              <a:lnSpc>
                <a:spcPct val="115000"/>
              </a:lnSpc>
              <a:buClr>
                <a:schemeClr val="lt1"/>
              </a:buClr>
              <a:buSzPts val="2400"/>
              <a:buFont typeface="IBM Plex Sans"/>
              <a:buChar char="○"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indent="-381000">
              <a:lnSpc>
                <a:spcPct val="115000"/>
              </a:lnSpc>
              <a:buClr>
                <a:schemeClr val="lt1"/>
              </a:buClr>
              <a:buSzPts val="2400"/>
              <a:buFont typeface="IBM Plex Sans"/>
              <a:buChar char="■"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r>
              <a:rPr lang="pt-BR" sz="2800" b="1" dirty="0">
                <a:latin typeface="IBM Plex Serif SemiBold" panose="02060703050406000203" pitchFamily="18" charset="0"/>
              </a:rPr>
              <a:t>Estudo de Caso</a:t>
            </a:r>
          </a:p>
        </p:txBody>
      </p:sp>
      <p:grpSp>
        <p:nvGrpSpPr>
          <p:cNvPr id="26" name="Google Shape;549;p44">
            <a:extLst>
              <a:ext uri="{FF2B5EF4-FFF2-40B4-BE49-F238E27FC236}">
                <a16:creationId xmlns:a16="http://schemas.microsoft.com/office/drawing/2014/main" id="{E70E8185-2EC5-4F55-055B-4BB26B7CAFE3}"/>
              </a:ext>
            </a:extLst>
          </p:cNvPr>
          <p:cNvGrpSpPr/>
          <p:nvPr/>
        </p:nvGrpSpPr>
        <p:grpSpPr>
          <a:xfrm>
            <a:off x="8276571" y="339309"/>
            <a:ext cx="456973" cy="458482"/>
            <a:chOff x="3955900" y="2984500"/>
            <a:chExt cx="414000" cy="422525"/>
          </a:xfrm>
        </p:grpSpPr>
        <p:sp>
          <p:nvSpPr>
            <p:cNvPr id="27" name="Google Shape;550;p44">
              <a:extLst>
                <a:ext uri="{FF2B5EF4-FFF2-40B4-BE49-F238E27FC236}">
                  <a16:creationId xmlns:a16="http://schemas.microsoft.com/office/drawing/2014/main" id="{E823EBC4-1E6B-455E-822A-84B8E044DCFD}"/>
                </a:ext>
              </a:extLst>
            </p:cNvPr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551;p44">
              <a:extLst>
                <a:ext uri="{FF2B5EF4-FFF2-40B4-BE49-F238E27FC236}">
                  <a16:creationId xmlns:a16="http://schemas.microsoft.com/office/drawing/2014/main" id="{9929C983-0331-4A49-F79C-9F91ED741A49}"/>
                </a:ext>
              </a:extLst>
            </p:cNvPr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552;p44">
              <a:extLst>
                <a:ext uri="{FF2B5EF4-FFF2-40B4-BE49-F238E27FC236}">
                  <a16:creationId xmlns:a16="http://schemas.microsoft.com/office/drawing/2014/main" id="{4B88C154-A367-409B-57F5-4E3316DBC6B9}"/>
                </a:ext>
              </a:extLst>
            </p:cNvPr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" name="Google Shape;464;p39">
            <a:extLst>
              <a:ext uri="{FF2B5EF4-FFF2-40B4-BE49-F238E27FC236}">
                <a16:creationId xmlns:a16="http://schemas.microsoft.com/office/drawing/2014/main" id="{4A752C00-E954-67C1-1669-78F99F201917}"/>
              </a:ext>
            </a:extLst>
          </p:cNvPr>
          <p:cNvSpPr txBox="1">
            <a:spLocks/>
          </p:cNvSpPr>
          <p:nvPr/>
        </p:nvSpPr>
        <p:spPr>
          <a:xfrm>
            <a:off x="834093" y="3149600"/>
            <a:ext cx="2167016" cy="41383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40F20">
                <a:alpha val="4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9pPr>
          </a:lstStyle>
          <a:p>
            <a:r>
              <a:rPr lang="en" sz="2000" u="sng" dirty="0"/>
              <a:t>5 Atividades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9E2C8202-CA87-E333-2D1C-C5C7A61D7C58}"/>
              </a:ext>
            </a:extLst>
          </p:cNvPr>
          <p:cNvSpPr txBox="1"/>
          <p:nvPr/>
        </p:nvSpPr>
        <p:spPr>
          <a:xfrm>
            <a:off x="740308" y="3674220"/>
            <a:ext cx="729390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b="1" dirty="0">
                <a:solidFill>
                  <a:schemeClr val="accent1"/>
                </a:solidFill>
                <a:latin typeface="IBM Plex Sans" panose="020B0503050203000203" pitchFamily="34" charset="0"/>
              </a:rPr>
              <a:t>(1)</a:t>
            </a:r>
            <a:r>
              <a:rPr lang="pt-BR" sz="1800" b="1" dirty="0">
                <a:solidFill>
                  <a:schemeClr val="bg1"/>
                </a:solidFill>
                <a:latin typeface="IBM Plex Sans" panose="020B0503050203000203" pitchFamily="34" charset="0"/>
              </a:rPr>
              <a:t> </a:t>
            </a:r>
            <a:r>
              <a:rPr lang="pt-BR" sz="1800" dirty="0">
                <a:solidFill>
                  <a:schemeClr val="bg1"/>
                </a:solidFill>
                <a:latin typeface="IBM Plex Sans" panose="020B0503050203000203" pitchFamily="34" charset="0"/>
              </a:rPr>
              <a:t>Aula de conceitos básicos; </a:t>
            </a:r>
            <a:r>
              <a:rPr lang="pt-BR" sz="1800" b="1" dirty="0">
                <a:solidFill>
                  <a:schemeClr val="accent1"/>
                </a:solidFill>
                <a:latin typeface="IBM Plex Sans" panose="020B0503050203000203" pitchFamily="34" charset="0"/>
              </a:rPr>
              <a:t>(2) </a:t>
            </a:r>
            <a:r>
              <a:rPr lang="pt-BR" sz="1800" dirty="0">
                <a:solidFill>
                  <a:schemeClr val="bg1"/>
                </a:solidFill>
                <a:latin typeface="IBM Plex Sans" panose="020B0503050203000203" pitchFamily="34" charset="0"/>
              </a:rPr>
              <a:t>Pré-teste;</a:t>
            </a:r>
            <a:r>
              <a:rPr lang="pt-BR" sz="1800" b="1" dirty="0">
                <a:solidFill>
                  <a:schemeClr val="accent1"/>
                </a:solidFill>
                <a:latin typeface="IBM Plex Sans" panose="020B0503050203000203" pitchFamily="34" charset="0"/>
              </a:rPr>
              <a:t> (3) </a:t>
            </a:r>
            <a:r>
              <a:rPr lang="pt-BR" sz="1800" dirty="0">
                <a:solidFill>
                  <a:schemeClr val="bg1"/>
                </a:solidFill>
                <a:latin typeface="IBM Plex Sans" panose="020B0503050203000203" pitchFamily="34" charset="0"/>
              </a:rPr>
              <a:t>Aula com atividade de fixação tradicional (Grupo N); </a:t>
            </a:r>
            <a:r>
              <a:rPr lang="pt-BR" sz="1800" b="1" dirty="0">
                <a:solidFill>
                  <a:schemeClr val="accent1"/>
                </a:solidFill>
                <a:latin typeface="IBM Plex Sans" panose="020B0503050203000203" pitchFamily="34" charset="0"/>
              </a:rPr>
              <a:t>(4) </a:t>
            </a:r>
            <a:r>
              <a:rPr lang="pt-BR" sz="1800" dirty="0">
                <a:solidFill>
                  <a:schemeClr val="bg1"/>
                </a:solidFill>
                <a:latin typeface="IBM Plex Sans" panose="020B0503050203000203" pitchFamily="34" charset="0"/>
              </a:rPr>
              <a:t>Aula com OTA (Grupo T) e aplicação de formulário de experiência do usuário; </a:t>
            </a:r>
            <a:r>
              <a:rPr lang="pt-BR" sz="1800" b="1" dirty="0">
                <a:solidFill>
                  <a:schemeClr val="accent1"/>
                </a:solidFill>
                <a:latin typeface="IBM Plex Sans" panose="020B0503050203000203" pitchFamily="34" charset="0"/>
              </a:rPr>
              <a:t>(5) </a:t>
            </a:r>
            <a:r>
              <a:rPr lang="pt-BR" sz="1800" dirty="0">
                <a:solidFill>
                  <a:schemeClr val="bg1"/>
                </a:solidFill>
                <a:latin typeface="IBM Plex Sans" panose="020B0503050203000203" pitchFamily="34" charset="0"/>
              </a:rPr>
              <a:t>Pós-teste</a:t>
            </a:r>
          </a:p>
        </p:txBody>
      </p:sp>
    </p:spTree>
    <p:extLst>
      <p:ext uri="{BB962C8B-B14F-4D97-AF65-F5344CB8AC3E}">
        <p14:creationId xmlns:p14="http://schemas.microsoft.com/office/powerpoint/2010/main" val="82933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44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sp>
        <p:nvSpPr>
          <p:cNvPr id="548" name="Google Shape;548;p44"/>
          <p:cNvSpPr txBox="1">
            <a:spLocks noGrp="1"/>
          </p:cNvSpPr>
          <p:nvPr>
            <p:ph type="title" idx="4294967295"/>
          </p:nvPr>
        </p:nvSpPr>
        <p:spPr>
          <a:xfrm>
            <a:off x="559413" y="498874"/>
            <a:ext cx="6718200" cy="485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" dirty="0"/>
              <a:t>Estudo de Caso – Fase 1</a:t>
            </a:r>
            <a:endParaRPr dirty="0"/>
          </a:p>
        </p:txBody>
      </p:sp>
      <p:grpSp>
        <p:nvGrpSpPr>
          <p:cNvPr id="549" name="Google Shape;549;p44"/>
          <p:cNvGrpSpPr/>
          <p:nvPr/>
        </p:nvGrpSpPr>
        <p:grpSpPr>
          <a:xfrm>
            <a:off x="8276571" y="339309"/>
            <a:ext cx="456973" cy="458482"/>
            <a:chOff x="3955900" y="2984500"/>
            <a:chExt cx="414000" cy="422525"/>
          </a:xfrm>
        </p:grpSpPr>
        <p:sp>
          <p:nvSpPr>
            <p:cNvPr id="550" name="Google Shape;550;p44"/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44"/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44"/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464;p39">
            <a:extLst>
              <a:ext uri="{FF2B5EF4-FFF2-40B4-BE49-F238E27FC236}">
                <a16:creationId xmlns:a16="http://schemas.microsoft.com/office/drawing/2014/main" id="{B5CDBA52-9BDD-5F6B-79BF-45A699E1AA8B}"/>
              </a:ext>
            </a:extLst>
          </p:cNvPr>
          <p:cNvSpPr txBox="1">
            <a:spLocks/>
          </p:cNvSpPr>
          <p:nvPr/>
        </p:nvSpPr>
        <p:spPr>
          <a:xfrm>
            <a:off x="982944" y="1189715"/>
            <a:ext cx="6818923" cy="625438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40F20">
                <a:alpha val="4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9pPr>
          </a:lstStyle>
          <a:p>
            <a:r>
              <a:rPr lang="en" sz="18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IBM Plex Sans" panose="020B0503050203000203" pitchFamily="34" charset="0"/>
              </a:rPr>
              <a:t>Objetivo: </a:t>
            </a:r>
            <a:r>
              <a:rPr lang="en" sz="1800" dirty="0">
                <a:latin typeface="IBM Plex Sans" panose="020B0503050203000203" pitchFamily="34" charset="0"/>
              </a:rPr>
              <a:t>Avaliar o impacto do uso de OTAs sobre a aprendizagem e em comparação com o ensino tradicional</a:t>
            </a:r>
            <a:r>
              <a:rPr lang="en" sz="1800" b="1" dirty="0">
                <a:latin typeface="IBM Plex Sans" panose="020B0503050203000203" pitchFamily="34" charset="0"/>
              </a:rPr>
              <a:t> </a:t>
            </a:r>
          </a:p>
        </p:txBody>
      </p:sp>
      <p:graphicFrame>
        <p:nvGraphicFramePr>
          <p:cNvPr id="10" name="Tabela 9">
            <a:extLst>
              <a:ext uri="{FF2B5EF4-FFF2-40B4-BE49-F238E27FC236}">
                <a16:creationId xmlns:a16="http://schemas.microsoft.com/office/drawing/2014/main" id="{AED594DF-B1C6-88FF-A4C9-C5056EDD56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3154112"/>
              </p:ext>
            </p:extLst>
          </p:nvPr>
        </p:nvGraphicFramePr>
        <p:xfrm>
          <a:off x="982944" y="2095112"/>
          <a:ext cx="6718200" cy="1341120"/>
        </p:xfrm>
        <a:graphic>
          <a:graphicData uri="http://schemas.openxmlformats.org/drawingml/2006/table">
            <a:tbl>
              <a:tblPr/>
              <a:tblGrid>
                <a:gridCol w="1273906">
                  <a:extLst>
                    <a:ext uri="{9D8B030D-6E8A-4147-A177-3AD203B41FA5}">
                      <a16:colId xmlns:a16="http://schemas.microsoft.com/office/drawing/2014/main" val="3435628158"/>
                    </a:ext>
                  </a:extLst>
                </a:gridCol>
                <a:gridCol w="5444294">
                  <a:extLst>
                    <a:ext uri="{9D8B030D-6E8A-4147-A177-3AD203B41FA5}">
                      <a16:colId xmlns:a16="http://schemas.microsoft.com/office/drawing/2014/main" val="502099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pt-BR" sz="1400" b="1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Hipóteses</a:t>
                      </a:r>
                      <a:endParaRPr lang="pt-BR" sz="14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b="1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Descrição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610264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pt-BR" sz="1400" b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H01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b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O uso de OTA não impacta positivamente a aprendizagem de relações no círculo trigonométrico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83844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pt-BR" sz="1400" b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HA1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b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O uso de OTA impacta positivamente a aprendizagem de relações no círculo trigonométrico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6723783"/>
                  </a:ext>
                </a:extLst>
              </a:tr>
            </a:tbl>
          </a:graphicData>
        </a:graphic>
      </p:graphicFrame>
      <p:graphicFrame>
        <p:nvGraphicFramePr>
          <p:cNvPr id="11" name="Tabela 10">
            <a:extLst>
              <a:ext uri="{FF2B5EF4-FFF2-40B4-BE49-F238E27FC236}">
                <a16:creationId xmlns:a16="http://schemas.microsoft.com/office/drawing/2014/main" id="{0E7AFBEB-5B7A-7E8D-C557-DF588E3A86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4195213"/>
              </p:ext>
            </p:extLst>
          </p:nvPr>
        </p:nvGraphicFramePr>
        <p:xfrm>
          <a:off x="982944" y="3436232"/>
          <a:ext cx="6718200" cy="1036320"/>
        </p:xfrm>
        <a:graphic>
          <a:graphicData uri="http://schemas.openxmlformats.org/drawingml/2006/table">
            <a:tbl>
              <a:tblPr/>
              <a:tblGrid>
                <a:gridCol w="1273906">
                  <a:extLst>
                    <a:ext uri="{9D8B030D-6E8A-4147-A177-3AD203B41FA5}">
                      <a16:colId xmlns:a16="http://schemas.microsoft.com/office/drawing/2014/main" val="3435628158"/>
                    </a:ext>
                  </a:extLst>
                </a:gridCol>
                <a:gridCol w="5444294">
                  <a:extLst>
                    <a:ext uri="{9D8B030D-6E8A-4147-A177-3AD203B41FA5}">
                      <a16:colId xmlns:a16="http://schemas.microsoft.com/office/drawing/2014/main" val="502099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pt-BR" sz="1400" b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H02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b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Não há diferença em termos de eficiência no impacto do ensino-aprendizagem entre o uso de OTA e o ensino tradicional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83844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pt-BR" sz="1400" b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HA2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b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O uso de OTA é mais eficiente do que o ensino tradicional para a aprendizagem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67237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165815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44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sp>
        <p:nvSpPr>
          <p:cNvPr id="548" name="Google Shape;548;p44"/>
          <p:cNvSpPr txBox="1">
            <a:spLocks noGrp="1"/>
          </p:cNvSpPr>
          <p:nvPr>
            <p:ph type="title" idx="4294967295"/>
          </p:nvPr>
        </p:nvSpPr>
        <p:spPr>
          <a:xfrm>
            <a:off x="559413" y="422586"/>
            <a:ext cx="6918769" cy="788284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" dirty="0"/>
              <a:t>Estudo de Caso – Fase 1</a:t>
            </a:r>
            <a:br>
              <a:rPr lang="en" dirty="0"/>
            </a:br>
            <a:r>
              <a:rPr lang="en" sz="2000" dirty="0"/>
              <a:t>Questões de Pesquisa</a:t>
            </a:r>
            <a:endParaRPr sz="2000" dirty="0"/>
          </a:p>
        </p:txBody>
      </p:sp>
      <p:grpSp>
        <p:nvGrpSpPr>
          <p:cNvPr id="549" name="Google Shape;549;p44"/>
          <p:cNvGrpSpPr/>
          <p:nvPr/>
        </p:nvGrpSpPr>
        <p:grpSpPr>
          <a:xfrm>
            <a:off x="8276571" y="339309"/>
            <a:ext cx="456973" cy="458482"/>
            <a:chOff x="3955900" y="2984500"/>
            <a:chExt cx="414000" cy="422525"/>
          </a:xfrm>
        </p:grpSpPr>
        <p:sp>
          <p:nvSpPr>
            <p:cNvPr id="550" name="Google Shape;550;p44"/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44"/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44"/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2" name="Tabela 1">
            <a:extLst>
              <a:ext uri="{FF2B5EF4-FFF2-40B4-BE49-F238E27FC236}">
                <a16:creationId xmlns:a16="http://schemas.microsoft.com/office/drawing/2014/main" id="{4C144288-8005-7747-51E8-D4A9337DD9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7321527"/>
              </p:ext>
            </p:extLst>
          </p:nvPr>
        </p:nvGraphicFramePr>
        <p:xfrm>
          <a:off x="557876" y="1534575"/>
          <a:ext cx="8005131" cy="763280"/>
        </p:xfrm>
        <a:graphic>
          <a:graphicData uri="http://schemas.openxmlformats.org/drawingml/2006/table">
            <a:tbl>
              <a:tblPr/>
              <a:tblGrid>
                <a:gridCol w="179082">
                  <a:extLst>
                    <a:ext uri="{9D8B030D-6E8A-4147-A177-3AD203B41FA5}">
                      <a16:colId xmlns:a16="http://schemas.microsoft.com/office/drawing/2014/main" val="3773054068"/>
                    </a:ext>
                  </a:extLst>
                </a:gridCol>
                <a:gridCol w="6597312">
                  <a:extLst>
                    <a:ext uri="{9D8B030D-6E8A-4147-A177-3AD203B41FA5}">
                      <a16:colId xmlns:a16="http://schemas.microsoft.com/office/drawing/2014/main" val="1197668166"/>
                    </a:ext>
                  </a:extLst>
                </a:gridCol>
                <a:gridCol w="1228737">
                  <a:extLst>
                    <a:ext uri="{9D8B030D-6E8A-4147-A177-3AD203B41FA5}">
                      <a16:colId xmlns:a16="http://schemas.microsoft.com/office/drawing/2014/main" val="3818012243"/>
                    </a:ext>
                  </a:extLst>
                </a:gridCol>
              </a:tblGrid>
              <a:tr h="215752">
                <a:tc>
                  <a:txBody>
                    <a:bodyPr/>
                    <a:lstStyle/>
                    <a:p>
                      <a:pPr algn="ctr"/>
                      <a:r>
                        <a:rPr lang="pt-BR" sz="1300" b="1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 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76841" marR="76841" marT="38420" marB="3842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b="1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Questão </a:t>
                      </a:r>
                      <a:endParaRPr lang="pt-BR" sz="14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76841" marR="76841" marT="38420" marB="3842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b="1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Métrica</a:t>
                      </a:r>
                      <a:endParaRPr lang="pt-BR" sz="14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76841" marR="76841" marT="38420" marB="3842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85981398"/>
                  </a:ext>
                </a:extLst>
              </a:tr>
              <a:tr h="371210">
                <a:tc>
                  <a:txBody>
                    <a:bodyPr/>
                    <a:lstStyle/>
                    <a:p>
                      <a:pPr algn="ctr"/>
                      <a:r>
                        <a:rPr lang="pt-BR" sz="1300" b="1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1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76841" marR="76841" marT="38420" marB="3842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3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Qual a relação entre a quantidade de respostas corretas e o total de questões avaliadas no </a:t>
                      </a:r>
                      <a:r>
                        <a:rPr lang="pt-BR" sz="1300" b="0" i="0" dirty="0" err="1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pré</a:t>
                      </a:r>
                      <a:r>
                        <a:rPr lang="pt-BR" sz="13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 e no pós teste de cada grupo?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76841" marR="76841" marT="38420" marB="3842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3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Nota Tradicional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76841" marR="76841" marT="38420" marB="3842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41988733"/>
                  </a:ext>
                </a:extLst>
              </a:tr>
            </a:tbl>
          </a:graphicData>
        </a:graphic>
      </p:graphicFrame>
      <p:graphicFrame>
        <p:nvGraphicFramePr>
          <p:cNvPr id="13" name="Tabela 12">
            <a:extLst>
              <a:ext uri="{FF2B5EF4-FFF2-40B4-BE49-F238E27FC236}">
                <a16:creationId xmlns:a16="http://schemas.microsoft.com/office/drawing/2014/main" id="{A9E4AF56-A6CC-014D-A87E-423399B93F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9340676"/>
              </p:ext>
            </p:extLst>
          </p:nvPr>
        </p:nvGraphicFramePr>
        <p:xfrm>
          <a:off x="557875" y="2298160"/>
          <a:ext cx="8005131" cy="473080"/>
        </p:xfrm>
        <a:graphic>
          <a:graphicData uri="http://schemas.openxmlformats.org/drawingml/2006/table">
            <a:tbl>
              <a:tblPr/>
              <a:tblGrid>
                <a:gridCol w="179082">
                  <a:extLst>
                    <a:ext uri="{9D8B030D-6E8A-4147-A177-3AD203B41FA5}">
                      <a16:colId xmlns:a16="http://schemas.microsoft.com/office/drawing/2014/main" val="3773054068"/>
                    </a:ext>
                  </a:extLst>
                </a:gridCol>
                <a:gridCol w="6597312">
                  <a:extLst>
                    <a:ext uri="{9D8B030D-6E8A-4147-A177-3AD203B41FA5}">
                      <a16:colId xmlns:a16="http://schemas.microsoft.com/office/drawing/2014/main" val="1197668166"/>
                    </a:ext>
                  </a:extLst>
                </a:gridCol>
                <a:gridCol w="1228737">
                  <a:extLst>
                    <a:ext uri="{9D8B030D-6E8A-4147-A177-3AD203B41FA5}">
                      <a16:colId xmlns:a16="http://schemas.microsoft.com/office/drawing/2014/main" val="3818012243"/>
                    </a:ext>
                  </a:extLst>
                </a:gridCol>
              </a:tblGrid>
              <a:tr h="371210">
                <a:tc>
                  <a:txBody>
                    <a:bodyPr/>
                    <a:lstStyle/>
                    <a:p>
                      <a:pPr algn="ctr"/>
                      <a:r>
                        <a:rPr lang="pt-BR" sz="1300" b="1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2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76841" marR="76841" marT="38420" marB="3842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3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Qual a relação entre a quantidade de respostas mais próximas ao correto e o total de questões avaliadas no </a:t>
                      </a:r>
                      <a:r>
                        <a:rPr lang="pt-BR" sz="1300" b="0" i="0" dirty="0" err="1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pré</a:t>
                      </a:r>
                      <a:r>
                        <a:rPr lang="pt-BR" sz="13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 e no pós teste de cada grupo?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76841" marR="76841" marT="38420" marB="3842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3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Nota Ponderada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76841" marR="76841" marT="38420" marB="3842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80555358"/>
                  </a:ext>
                </a:extLst>
              </a:tr>
            </a:tbl>
          </a:graphicData>
        </a:graphic>
      </p:graphicFrame>
      <p:graphicFrame>
        <p:nvGraphicFramePr>
          <p:cNvPr id="14" name="Tabela 13">
            <a:extLst>
              <a:ext uri="{FF2B5EF4-FFF2-40B4-BE49-F238E27FC236}">
                <a16:creationId xmlns:a16="http://schemas.microsoft.com/office/drawing/2014/main" id="{C3DCCA81-A7D3-932E-F358-CBBAC1F1BF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1133553"/>
              </p:ext>
            </p:extLst>
          </p:nvPr>
        </p:nvGraphicFramePr>
        <p:xfrm>
          <a:off x="557874" y="3236505"/>
          <a:ext cx="8005131" cy="473080"/>
        </p:xfrm>
        <a:graphic>
          <a:graphicData uri="http://schemas.openxmlformats.org/drawingml/2006/table">
            <a:tbl>
              <a:tblPr/>
              <a:tblGrid>
                <a:gridCol w="179082">
                  <a:extLst>
                    <a:ext uri="{9D8B030D-6E8A-4147-A177-3AD203B41FA5}">
                      <a16:colId xmlns:a16="http://schemas.microsoft.com/office/drawing/2014/main" val="3773054068"/>
                    </a:ext>
                  </a:extLst>
                </a:gridCol>
                <a:gridCol w="6597312">
                  <a:extLst>
                    <a:ext uri="{9D8B030D-6E8A-4147-A177-3AD203B41FA5}">
                      <a16:colId xmlns:a16="http://schemas.microsoft.com/office/drawing/2014/main" val="1197668166"/>
                    </a:ext>
                  </a:extLst>
                </a:gridCol>
                <a:gridCol w="1228737">
                  <a:extLst>
                    <a:ext uri="{9D8B030D-6E8A-4147-A177-3AD203B41FA5}">
                      <a16:colId xmlns:a16="http://schemas.microsoft.com/office/drawing/2014/main" val="3818012243"/>
                    </a:ext>
                  </a:extLst>
                </a:gridCol>
              </a:tblGrid>
              <a:tr h="371210">
                <a:tc>
                  <a:txBody>
                    <a:bodyPr/>
                    <a:lstStyle/>
                    <a:p>
                      <a:pPr algn="ctr"/>
                      <a:r>
                        <a:rPr lang="pt-BR" sz="1300" b="1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4 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76841" marR="76841" marT="38420" marB="3842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3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Qual o tempo gasto pelos estudantes para responder às questões no </a:t>
                      </a:r>
                      <a:r>
                        <a:rPr lang="pt-BR" sz="1300" b="0" i="0" dirty="0" err="1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pré</a:t>
                      </a:r>
                      <a:r>
                        <a:rPr lang="pt-BR" sz="13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 e pós teste? 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76841" marR="76841" marT="38420" marB="3842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3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Tempo de Resposta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76841" marR="76841" marT="38420" marB="3842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1208665"/>
                  </a:ext>
                </a:extLst>
              </a:tr>
            </a:tbl>
          </a:graphicData>
        </a:graphic>
      </p:graphicFrame>
      <p:graphicFrame>
        <p:nvGraphicFramePr>
          <p:cNvPr id="15" name="Tabela 14">
            <a:extLst>
              <a:ext uri="{FF2B5EF4-FFF2-40B4-BE49-F238E27FC236}">
                <a16:creationId xmlns:a16="http://schemas.microsoft.com/office/drawing/2014/main" id="{D69EE144-F889-54E6-FA68-13177F52C8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6208456"/>
              </p:ext>
            </p:extLst>
          </p:nvPr>
        </p:nvGraphicFramePr>
        <p:xfrm>
          <a:off x="557875" y="2769651"/>
          <a:ext cx="8005131" cy="473080"/>
        </p:xfrm>
        <a:graphic>
          <a:graphicData uri="http://schemas.openxmlformats.org/drawingml/2006/table">
            <a:tbl>
              <a:tblPr/>
              <a:tblGrid>
                <a:gridCol w="179082">
                  <a:extLst>
                    <a:ext uri="{9D8B030D-6E8A-4147-A177-3AD203B41FA5}">
                      <a16:colId xmlns:a16="http://schemas.microsoft.com/office/drawing/2014/main" val="3773054068"/>
                    </a:ext>
                  </a:extLst>
                </a:gridCol>
                <a:gridCol w="6597312">
                  <a:extLst>
                    <a:ext uri="{9D8B030D-6E8A-4147-A177-3AD203B41FA5}">
                      <a16:colId xmlns:a16="http://schemas.microsoft.com/office/drawing/2014/main" val="1197668166"/>
                    </a:ext>
                  </a:extLst>
                </a:gridCol>
                <a:gridCol w="1228737">
                  <a:extLst>
                    <a:ext uri="{9D8B030D-6E8A-4147-A177-3AD203B41FA5}">
                      <a16:colId xmlns:a16="http://schemas.microsoft.com/office/drawing/2014/main" val="3818012243"/>
                    </a:ext>
                  </a:extLst>
                </a:gridCol>
              </a:tblGrid>
              <a:tr h="371210">
                <a:tc>
                  <a:txBody>
                    <a:bodyPr/>
                    <a:lstStyle/>
                    <a:p>
                      <a:pPr algn="ctr"/>
                      <a:r>
                        <a:rPr lang="pt-BR" sz="1300" b="1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3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76841" marR="76841" marT="38420" marB="3842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3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Qual a relação entre a quantidade de respostas dadas pelos estudantes e a quantidade de respostas corretas no </a:t>
                      </a:r>
                      <a:r>
                        <a:rPr lang="pt-BR" sz="1300" b="0" i="0" dirty="0" err="1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pré</a:t>
                      </a:r>
                      <a:r>
                        <a:rPr lang="pt-BR" sz="13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 e no pós teste de cada grupo?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76841" marR="76841" marT="38420" marB="3842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3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Grau de Assertividade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76841" marR="76841" marT="38420" marB="3842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30233080"/>
                  </a:ext>
                </a:extLst>
              </a:tr>
            </a:tbl>
          </a:graphicData>
        </a:graphic>
      </p:graphicFrame>
      <p:graphicFrame>
        <p:nvGraphicFramePr>
          <p:cNvPr id="16" name="Tabela 15">
            <a:extLst>
              <a:ext uri="{FF2B5EF4-FFF2-40B4-BE49-F238E27FC236}">
                <a16:creationId xmlns:a16="http://schemas.microsoft.com/office/drawing/2014/main" id="{9EE0B90B-9962-CFDE-0093-F4F6568AF2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2198383"/>
              </p:ext>
            </p:extLst>
          </p:nvPr>
        </p:nvGraphicFramePr>
        <p:xfrm>
          <a:off x="557873" y="3709585"/>
          <a:ext cx="8005131" cy="473080"/>
        </p:xfrm>
        <a:graphic>
          <a:graphicData uri="http://schemas.openxmlformats.org/drawingml/2006/table">
            <a:tbl>
              <a:tblPr/>
              <a:tblGrid>
                <a:gridCol w="179082">
                  <a:extLst>
                    <a:ext uri="{9D8B030D-6E8A-4147-A177-3AD203B41FA5}">
                      <a16:colId xmlns:a16="http://schemas.microsoft.com/office/drawing/2014/main" val="3773054068"/>
                    </a:ext>
                  </a:extLst>
                </a:gridCol>
                <a:gridCol w="6597312">
                  <a:extLst>
                    <a:ext uri="{9D8B030D-6E8A-4147-A177-3AD203B41FA5}">
                      <a16:colId xmlns:a16="http://schemas.microsoft.com/office/drawing/2014/main" val="1197668166"/>
                    </a:ext>
                  </a:extLst>
                </a:gridCol>
                <a:gridCol w="1228737">
                  <a:extLst>
                    <a:ext uri="{9D8B030D-6E8A-4147-A177-3AD203B41FA5}">
                      <a16:colId xmlns:a16="http://schemas.microsoft.com/office/drawing/2014/main" val="3818012243"/>
                    </a:ext>
                  </a:extLst>
                </a:gridCol>
              </a:tblGrid>
              <a:tr h="429089">
                <a:tc>
                  <a:txBody>
                    <a:bodyPr/>
                    <a:lstStyle/>
                    <a:p>
                      <a:pPr algn="ctr"/>
                      <a:r>
                        <a:rPr lang="pt-BR" sz="1300" b="1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5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76841" marR="76841" marT="38420" marB="3842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3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Qual o nível de compreensão dos estudantes levando em consideração o nível de dificuldade do conteúdo avaliado e o tempo gasto nas respostas no </a:t>
                      </a:r>
                      <a:r>
                        <a:rPr lang="pt-BR" sz="1300" b="0" i="0" dirty="0" err="1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pré</a:t>
                      </a:r>
                      <a:r>
                        <a:rPr lang="pt-BR" sz="13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 e no pós teste?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76841" marR="76841" marT="38420" marB="3842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3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Nível de Compreensão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76841" marR="76841" marT="38420" marB="3842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63522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335020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44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sp>
        <p:nvSpPr>
          <p:cNvPr id="548" name="Google Shape;548;p44"/>
          <p:cNvSpPr txBox="1">
            <a:spLocks noGrp="1"/>
          </p:cNvSpPr>
          <p:nvPr>
            <p:ph type="title" idx="4294967295"/>
          </p:nvPr>
        </p:nvSpPr>
        <p:spPr>
          <a:xfrm>
            <a:off x="518959" y="449750"/>
            <a:ext cx="6918769" cy="723229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" dirty="0"/>
              <a:t>Estudo de Caso – Fase 1</a:t>
            </a:r>
            <a:br>
              <a:rPr lang="en" dirty="0"/>
            </a:br>
            <a:r>
              <a:rPr lang="en" sz="2000" dirty="0"/>
              <a:t>Sobre o impacto do uso de OTA na aprendizagem</a:t>
            </a:r>
            <a:endParaRPr sz="2000" dirty="0"/>
          </a:p>
        </p:txBody>
      </p:sp>
      <p:grpSp>
        <p:nvGrpSpPr>
          <p:cNvPr id="549" name="Google Shape;549;p44"/>
          <p:cNvGrpSpPr/>
          <p:nvPr/>
        </p:nvGrpSpPr>
        <p:grpSpPr>
          <a:xfrm>
            <a:off x="8276571" y="339309"/>
            <a:ext cx="456973" cy="458482"/>
            <a:chOff x="3955900" y="2984500"/>
            <a:chExt cx="414000" cy="422525"/>
          </a:xfrm>
        </p:grpSpPr>
        <p:sp>
          <p:nvSpPr>
            <p:cNvPr id="550" name="Google Shape;550;p44"/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44"/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44"/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" name="Rectangle 1">
            <a:extLst>
              <a:ext uri="{FF2B5EF4-FFF2-40B4-BE49-F238E27FC236}">
                <a16:creationId xmlns:a16="http://schemas.microsoft.com/office/drawing/2014/main" id="{CC8E386B-37B7-CD0F-5935-BC87F6D789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30413" y="14938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pt-BR" altLang="pt-B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pt-BR" alt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9D8391B5-1A51-8A09-B976-AA426801A2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973" y="1172979"/>
            <a:ext cx="4034325" cy="3412512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56169204-EC58-2249-5A8D-D71082303F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11659" y="1230190"/>
            <a:ext cx="3312306" cy="3298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7931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44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sp>
        <p:nvSpPr>
          <p:cNvPr id="548" name="Google Shape;548;p44"/>
          <p:cNvSpPr txBox="1">
            <a:spLocks noGrp="1"/>
          </p:cNvSpPr>
          <p:nvPr>
            <p:ph type="title" idx="4294967295"/>
          </p:nvPr>
        </p:nvSpPr>
        <p:spPr>
          <a:xfrm>
            <a:off x="482400" y="410000"/>
            <a:ext cx="6718200" cy="485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" dirty="0"/>
              <a:t>Estudo de Caso – Fase 1</a:t>
            </a:r>
            <a:endParaRPr dirty="0"/>
          </a:p>
        </p:txBody>
      </p:sp>
      <p:grpSp>
        <p:nvGrpSpPr>
          <p:cNvPr id="549" name="Google Shape;549;p44"/>
          <p:cNvGrpSpPr/>
          <p:nvPr/>
        </p:nvGrpSpPr>
        <p:grpSpPr>
          <a:xfrm>
            <a:off x="8276571" y="339309"/>
            <a:ext cx="456973" cy="458482"/>
            <a:chOff x="3955900" y="2984500"/>
            <a:chExt cx="414000" cy="422525"/>
          </a:xfrm>
        </p:grpSpPr>
        <p:sp>
          <p:nvSpPr>
            <p:cNvPr id="550" name="Google Shape;550;p44"/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44"/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44"/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464;p39">
            <a:extLst>
              <a:ext uri="{FF2B5EF4-FFF2-40B4-BE49-F238E27FC236}">
                <a16:creationId xmlns:a16="http://schemas.microsoft.com/office/drawing/2014/main" id="{B5CDBA52-9BDD-5F6B-79BF-45A699E1AA8B}"/>
              </a:ext>
            </a:extLst>
          </p:cNvPr>
          <p:cNvSpPr txBox="1">
            <a:spLocks/>
          </p:cNvSpPr>
          <p:nvPr/>
        </p:nvSpPr>
        <p:spPr>
          <a:xfrm>
            <a:off x="482400" y="714306"/>
            <a:ext cx="7924300" cy="49237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40F20">
                <a:alpha val="4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9pPr>
          </a:lstStyle>
          <a:p>
            <a:r>
              <a:rPr lang="pt-BR" sz="1900" dirty="0"/>
              <a:t>Comparação entre o uso de objeto tangível e o ensino tradicional</a:t>
            </a:r>
            <a:endParaRPr lang="en" sz="1900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A43FC1D7-64D4-072F-0384-630C93F6B5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8753" y="1392043"/>
            <a:ext cx="1903247" cy="1683206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0EFFE295-8FE4-5AB2-E896-6B9585F88C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417" y="1392043"/>
            <a:ext cx="1903247" cy="1662789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C0F1F6D0-9E00-F61F-D7E9-89ACB45AAD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61496" y="3119151"/>
            <a:ext cx="1903246" cy="1650844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A6E38C82-CFC1-B084-C56C-9BCE35E57A8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1417" y="3119151"/>
            <a:ext cx="1909119" cy="1614349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D7576013-B18B-08A3-B43D-84E2E749D22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41439" y="1392043"/>
            <a:ext cx="3741144" cy="3229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2087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>
            <a:spLocks noGrp="1"/>
          </p:cNvSpPr>
          <p:nvPr>
            <p:ph type="ctrTitle"/>
          </p:nvPr>
        </p:nvSpPr>
        <p:spPr>
          <a:xfrm>
            <a:off x="787200" y="1494625"/>
            <a:ext cx="5727000" cy="1260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1. Introdução</a:t>
            </a:r>
            <a:endParaRPr dirty="0"/>
          </a:p>
        </p:txBody>
      </p:sp>
      <p:sp>
        <p:nvSpPr>
          <p:cNvPr id="94" name="Google Shape;94;p14"/>
          <p:cNvSpPr txBox="1">
            <a:spLocks noGrp="1"/>
          </p:cNvSpPr>
          <p:nvPr>
            <p:ph type="subTitle" idx="1"/>
          </p:nvPr>
        </p:nvSpPr>
        <p:spPr>
          <a:xfrm>
            <a:off x="787200" y="2860554"/>
            <a:ext cx="5727000" cy="852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Educação no mundo contemporâneo</a:t>
            </a:r>
            <a:endParaRPr dirty="0"/>
          </a:p>
        </p:txBody>
      </p:sp>
      <p:grpSp>
        <p:nvGrpSpPr>
          <p:cNvPr id="95" name="Google Shape;95;p14"/>
          <p:cNvGrpSpPr/>
          <p:nvPr/>
        </p:nvGrpSpPr>
        <p:grpSpPr>
          <a:xfrm>
            <a:off x="7863410" y="334303"/>
            <a:ext cx="952401" cy="868821"/>
            <a:chOff x="6625350" y="1613750"/>
            <a:chExt cx="480525" cy="438400"/>
          </a:xfrm>
        </p:grpSpPr>
        <p:sp>
          <p:nvSpPr>
            <p:cNvPr id="96" name="Google Shape;96;p14"/>
            <p:cNvSpPr/>
            <p:nvPr/>
          </p:nvSpPr>
          <p:spPr>
            <a:xfrm>
              <a:off x="6670525" y="1887275"/>
              <a:ext cx="117875" cy="164875"/>
            </a:xfrm>
            <a:custGeom>
              <a:avLst/>
              <a:gdLst/>
              <a:ahLst/>
              <a:cxnLst/>
              <a:rect l="l" t="t" r="r" b="b"/>
              <a:pathLst>
                <a:path w="4715" h="6595" extrusionOk="0">
                  <a:moveTo>
                    <a:pt x="0" y="1"/>
                  </a:moveTo>
                  <a:lnTo>
                    <a:pt x="538" y="6058"/>
                  </a:lnTo>
                  <a:lnTo>
                    <a:pt x="562" y="6180"/>
                  </a:lnTo>
                  <a:lnTo>
                    <a:pt x="587" y="6277"/>
                  </a:lnTo>
                  <a:lnTo>
                    <a:pt x="660" y="6351"/>
                  </a:lnTo>
                  <a:lnTo>
                    <a:pt x="733" y="6448"/>
                  </a:lnTo>
                  <a:lnTo>
                    <a:pt x="806" y="6497"/>
                  </a:lnTo>
                  <a:lnTo>
                    <a:pt x="904" y="6546"/>
                  </a:lnTo>
                  <a:lnTo>
                    <a:pt x="1002" y="6571"/>
                  </a:lnTo>
                  <a:lnTo>
                    <a:pt x="1124" y="6595"/>
                  </a:lnTo>
                  <a:lnTo>
                    <a:pt x="4128" y="6595"/>
                  </a:lnTo>
                  <a:lnTo>
                    <a:pt x="4274" y="6571"/>
                  </a:lnTo>
                  <a:lnTo>
                    <a:pt x="4397" y="6522"/>
                  </a:lnTo>
                  <a:lnTo>
                    <a:pt x="4494" y="6473"/>
                  </a:lnTo>
                  <a:lnTo>
                    <a:pt x="4592" y="6375"/>
                  </a:lnTo>
                  <a:lnTo>
                    <a:pt x="4665" y="6253"/>
                  </a:lnTo>
                  <a:lnTo>
                    <a:pt x="4714" y="6155"/>
                  </a:lnTo>
                  <a:lnTo>
                    <a:pt x="4714" y="6009"/>
                  </a:lnTo>
                  <a:lnTo>
                    <a:pt x="4714" y="5887"/>
                  </a:lnTo>
                  <a:lnTo>
                    <a:pt x="3713" y="123"/>
                  </a:lnTo>
                  <a:lnTo>
                    <a:pt x="2589" y="50"/>
                  </a:lnTo>
                  <a:lnTo>
                    <a:pt x="1637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14"/>
            <p:cNvSpPr/>
            <p:nvPr/>
          </p:nvSpPr>
          <p:spPr>
            <a:xfrm>
              <a:off x="7075950" y="1754175"/>
              <a:ext cx="29925" cy="99550"/>
            </a:xfrm>
            <a:custGeom>
              <a:avLst/>
              <a:gdLst/>
              <a:ahLst/>
              <a:cxnLst/>
              <a:rect l="l" t="t" r="r" b="b"/>
              <a:pathLst>
                <a:path w="1197" h="3982" extrusionOk="0">
                  <a:moveTo>
                    <a:pt x="0" y="1"/>
                  </a:moveTo>
                  <a:lnTo>
                    <a:pt x="0" y="3981"/>
                  </a:lnTo>
                  <a:lnTo>
                    <a:pt x="269" y="3811"/>
                  </a:lnTo>
                  <a:lnTo>
                    <a:pt x="489" y="3615"/>
                  </a:lnTo>
                  <a:lnTo>
                    <a:pt x="684" y="3420"/>
                  </a:lnTo>
                  <a:lnTo>
                    <a:pt x="855" y="3176"/>
                  </a:lnTo>
                  <a:lnTo>
                    <a:pt x="1002" y="2907"/>
                  </a:lnTo>
                  <a:lnTo>
                    <a:pt x="1099" y="2614"/>
                  </a:lnTo>
                  <a:lnTo>
                    <a:pt x="1173" y="2296"/>
                  </a:lnTo>
                  <a:lnTo>
                    <a:pt x="1197" y="1979"/>
                  </a:lnTo>
                  <a:lnTo>
                    <a:pt x="1173" y="1661"/>
                  </a:lnTo>
                  <a:lnTo>
                    <a:pt x="1099" y="1368"/>
                  </a:lnTo>
                  <a:lnTo>
                    <a:pt x="1002" y="1075"/>
                  </a:lnTo>
                  <a:lnTo>
                    <a:pt x="855" y="806"/>
                  </a:lnTo>
                  <a:lnTo>
                    <a:pt x="684" y="562"/>
                  </a:lnTo>
                  <a:lnTo>
                    <a:pt x="489" y="342"/>
                  </a:lnTo>
                  <a:lnTo>
                    <a:pt x="269" y="17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14"/>
            <p:cNvSpPr/>
            <p:nvPr/>
          </p:nvSpPr>
          <p:spPr>
            <a:xfrm>
              <a:off x="6625350" y="1729750"/>
              <a:ext cx="97700" cy="147175"/>
            </a:xfrm>
            <a:custGeom>
              <a:avLst/>
              <a:gdLst/>
              <a:ahLst/>
              <a:cxnLst/>
              <a:rect l="l" t="t" r="r" b="b"/>
              <a:pathLst>
                <a:path w="3908" h="5887" extrusionOk="0">
                  <a:moveTo>
                    <a:pt x="3908" y="1"/>
                  </a:moveTo>
                  <a:lnTo>
                    <a:pt x="2711" y="25"/>
                  </a:lnTo>
                  <a:lnTo>
                    <a:pt x="1759" y="25"/>
                  </a:lnTo>
                  <a:lnTo>
                    <a:pt x="1588" y="49"/>
                  </a:lnTo>
                  <a:lnTo>
                    <a:pt x="1417" y="74"/>
                  </a:lnTo>
                  <a:lnTo>
                    <a:pt x="1246" y="123"/>
                  </a:lnTo>
                  <a:lnTo>
                    <a:pt x="1099" y="172"/>
                  </a:lnTo>
                  <a:lnTo>
                    <a:pt x="953" y="245"/>
                  </a:lnTo>
                  <a:lnTo>
                    <a:pt x="806" y="343"/>
                  </a:lnTo>
                  <a:lnTo>
                    <a:pt x="660" y="440"/>
                  </a:lnTo>
                  <a:lnTo>
                    <a:pt x="537" y="562"/>
                  </a:lnTo>
                  <a:lnTo>
                    <a:pt x="415" y="684"/>
                  </a:lnTo>
                  <a:lnTo>
                    <a:pt x="318" y="831"/>
                  </a:lnTo>
                  <a:lnTo>
                    <a:pt x="220" y="978"/>
                  </a:lnTo>
                  <a:lnTo>
                    <a:pt x="147" y="1124"/>
                  </a:lnTo>
                  <a:lnTo>
                    <a:pt x="73" y="1295"/>
                  </a:lnTo>
                  <a:lnTo>
                    <a:pt x="49" y="1442"/>
                  </a:lnTo>
                  <a:lnTo>
                    <a:pt x="0" y="1613"/>
                  </a:lnTo>
                  <a:lnTo>
                    <a:pt x="0" y="1783"/>
                  </a:lnTo>
                  <a:lnTo>
                    <a:pt x="0" y="4128"/>
                  </a:lnTo>
                  <a:lnTo>
                    <a:pt x="0" y="4299"/>
                  </a:lnTo>
                  <a:lnTo>
                    <a:pt x="49" y="4446"/>
                  </a:lnTo>
                  <a:lnTo>
                    <a:pt x="73" y="4617"/>
                  </a:lnTo>
                  <a:lnTo>
                    <a:pt x="147" y="4763"/>
                  </a:lnTo>
                  <a:lnTo>
                    <a:pt x="220" y="4934"/>
                  </a:lnTo>
                  <a:lnTo>
                    <a:pt x="318" y="5081"/>
                  </a:lnTo>
                  <a:lnTo>
                    <a:pt x="415" y="5203"/>
                  </a:lnTo>
                  <a:lnTo>
                    <a:pt x="537" y="5325"/>
                  </a:lnTo>
                  <a:lnTo>
                    <a:pt x="660" y="5447"/>
                  </a:lnTo>
                  <a:lnTo>
                    <a:pt x="806" y="5545"/>
                  </a:lnTo>
                  <a:lnTo>
                    <a:pt x="953" y="5642"/>
                  </a:lnTo>
                  <a:lnTo>
                    <a:pt x="1099" y="5716"/>
                  </a:lnTo>
                  <a:lnTo>
                    <a:pt x="1246" y="5789"/>
                  </a:lnTo>
                  <a:lnTo>
                    <a:pt x="1417" y="5838"/>
                  </a:lnTo>
                  <a:lnTo>
                    <a:pt x="1588" y="5862"/>
                  </a:lnTo>
                  <a:lnTo>
                    <a:pt x="1759" y="5862"/>
                  </a:lnTo>
                  <a:lnTo>
                    <a:pt x="2711" y="5887"/>
                  </a:lnTo>
                  <a:lnTo>
                    <a:pt x="3908" y="5887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14"/>
            <p:cNvSpPr/>
            <p:nvPr/>
          </p:nvSpPr>
          <p:spPr>
            <a:xfrm>
              <a:off x="6736475" y="1638175"/>
              <a:ext cx="279650" cy="330325"/>
            </a:xfrm>
            <a:custGeom>
              <a:avLst/>
              <a:gdLst/>
              <a:ahLst/>
              <a:cxnLst/>
              <a:rect l="l" t="t" r="r" b="b"/>
              <a:pathLst>
                <a:path w="11186" h="13213" extrusionOk="0">
                  <a:moveTo>
                    <a:pt x="11186" y="0"/>
                  </a:moveTo>
                  <a:lnTo>
                    <a:pt x="10771" y="342"/>
                  </a:lnTo>
                  <a:lnTo>
                    <a:pt x="10380" y="635"/>
                  </a:lnTo>
                  <a:lnTo>
                    <a:pt x="9940" y="904"/>
                  </a:lnTo>
                  <a:lnTo>
                    <a:pt x="9525" y="1172"/>
                  </a:lnTo>
                  <a:lnTo>
                    <a:pt x="9110" y="1417"/>
                  </a:lnTo>
                  <a:lnTo>
                    <a:pt x="8695" y="1661"/>
                  </a:lnTo>
                  <a:lnTo>
                    <a:pt x="7840" y="2052"/>
                  </a:lnTo>
                  <a:lnTo>
                    <a:pt x="7034" y="2418"/>
                  </a:lnTo>
                  <a:lnTo>
                    <a:pt x="6228" y="2687"/>
                  </a:lnTo>
                  <a:lnTo>
                    <a:pt x="5471" y="2931"/>
                  </a:lnTo>
                  <a:lnTo>
                    <a:pt x="4763" y="3126"/>
                  </a:lnTo>
                  <a:lnTo>
                    <a:pt x="4225" y="3248"/>
                  </a:lnTo>
                  <a:lnTo>
                    <a:pt x="3664" y="3346"/>
                  </a:lnTo>
                  <a:lnTo>
                    <a:pt x="3077" y="3419"/>
                  </a:lnTo>
                  <a:lnTo>
                    <a:pt x="2467" y="3493"/>
                  </a:lnTo>
                  <a:lnTo>
                    <a:pt x="1221" y="3590"/>
                  </a:lnTo>
                  <a:lnTo>
                    <a:pt x="0" y="3664"/>
                  </a:lnTo>
                  <a:lnTo>
                    <a:pt x="0" y="9574"/>
                  </a:lnTo>
                  <a:lnTo>
                    <a:pt x="1221" y="9623"/>
                  </a:lnTo>
                  <a:lnTo>
                    <a:pt x="2467" y="9721"/>
                  </a:lnTo>
                  <a:lnTo>
                    <a:pt x="3077" y="9794"/>
                  </a:lnTo>
                  <a:lnTo>
                    <a:pt x="3664" y="9891"/>
                  </a:lnTo>
                  <a:lnTo>
                    <a:pt x="4225" y="9989"/>
                  </a:lnTo>
                  <a:lnTo>
                    <a:pt x="4763" y="10111"/>
                  </a:lnTo>
                  <a:lnTo>
                    <a:pt x="5471" y="10307"/>
                  </a:lnTo>
                  <a:lnTo>
                    <a:pt x="6228" y="10526"/>
                  </a:lnTo>
                  <a:lnTo>
                    <a:pt x="7034" y="10820"/>
                  </a:lnTo>
                  <a:lnTo>
                    <a:pt x="7840" y="11161"/>
                  </a:lnTo>
                  <a:lnTo>
                    <a:pt x="8695" y="11577"/>
                  </a:lnTo>
                  <a:lnTo>
                    <a:pt x="9110" y="11796"/>
                  </a:lnTo>
                  <a:lnTo>
                    <a:pt x="9525" y="12041"/>
                  </a:lnTo>
                  <a:lnTo>
                    <a:pt x="9940" y="12309"/>
                  </a:lnTo>
                  <a:lnTo>
                    <a:pt x="10380" y="12602"/>
                  </a:lnTo>
                  <a:lnTo>
                    <a:pt x="10771" y="12896"/>
                  </a:lnTo>
                  <a:lnTo>
                    <a:pt x="11186" y="13213"/>
                  </a:lnTo>
                  <a:lnTo>
                    <a:pt x="1118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14"/>
            <p:cNvSpPr/>
            <p:nvPr/>
          </p:nvSpPr>
          <p:spPr>
            <a:xfrm>
              <a:off x="7029550" y="1613750"/>
              <a:ext cx="34200" cy="379800"/>
            </a:xfrm>
            <a:custGeom>
              <a:avLst/>
              <a:gdLst/>
              <a:ahLst/>
              <a:cxnLst/>
              <a:rect l="l" t="t" r="r" b="b"/>
              <a:pathLst>
                <a:path w="1368" h="15192" extrusionOk="0">
                  <a:moveTo>
                    <a:pt x="684" y="0"/>
                  </a:moveTo>
                  <a:lnTo>
                    <a:pt x="562" y="25"/>
                  </a:lnTo>
                  <a:lnTo>
                    <a:pt x="464" y="98"/>
                  </a:lnTo>
                  <a:lnTo>
                    <a:pt x="366" y="171"/>
                  </a:lnTo>
                  <a:lnTo>
                    <a:pt x="0" y="513"/>
                  </a:lnTo>
                  <a:lnTo>
                    <a:pt x="0" y="14654"/>
                  </a:lnTo>
                  <a:lnTo>
                    <a:pt x="366" y="15020"/>
                  </a:lnTo>
                  <a:lnTo>
                    <a:pt x="464" y="15094"/>
                  </a:lnTo>
                  <a:lnTo>
                    <a:pt x="562" y="15143"/>
                  </a:lnTo>
                  <a:lnTo>
                    <a:pt x="684" y="15191"/>
                  </a:lnTo>
                  <a:lnTo>
                    <a:pt x="904" y="15191"/>
                  </a:lnTo>
                  <a:lnTo>
                    <a:pt x="1001" y="15143"/>
                  </a:lnTo>
                  <a:lnTo>
                    <a:pt x="1148" y="15045"/>
                  </a:lnTo>
                  <a:lnTo>
                    <a:pt x="1270" y="14923"/>
                  </a:lnTo>
                  <a:lnTo>
                    <a:pt x="1343" y="14776"/>
                  </a:lnTo>
                  <a:lnTo>
                    <a:pt x="1368" y="14605"/>
                  </a:lnTo>
                  <a:lnTo>
                    <a:pt x="1368" y="586"/>
                  </a:lnTo>
                  <a:lnTo>
                    <a:pt x="1343" y="415"/>
                  </a:lnTo>
                  <a:lnTo>
                    <a:pt x="1270" y="244"/>
                  </a:lnTo>
                  <a:lnTo>
                    <a:pt x="1148" y="122"/>
                  </a:lnTo>
                  <a:lnTo>
                    <a:pt x="1001" y="25"/>
                  </a:lnTo>
                  <a:lnTo>
                    <a:pt x="90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1" name="Google Shape;101;p14"/>
          <p:cNvSpPr txBox="1">
            <a:spLocks noGrp="1"/>
          </p:cNvSpPr>
          <p:nvPr>
            <p:ph type="sldNum" idx="4294967295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470;p39">
            <a:extLst>
              <a:ext uri="{FF2B5EF4-FFF2-40B4-BE49-F238E27FC236}">
                <a16:creationId xmlns:a16="http://schemas.microsoft.com/office/drawing/2014/main" id="{BF6C4414-9D83-D93B-D9E1-2F39D1C3069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grpSp>
        <p:nvGrpSpPr>
          <p:cNvPr id="26" name="Google Shape;549;p44">
            <a:extLst>
              <a:ext uri="{FF2B5EF4-FFF2-40B4-BE49-F238E27FC236}">
                <a16:creationId xmlns:a16="http://schemas.microsoft.com/office/drawing/2014/main" id="{E70E8185-2EC5-4F55-055B-4BB26B7CAFE3}"/>
              </a:ext>
            </a:extLst>
          </p:cNvPr>
          <p:cNvGrpSpPr/>
          <p:nvPr/>
        </p:nvGrpSpPr>
        <p:grpSpPr>
          <a:xfrm>
            <a:off x="8276571" y="339309"/>
            <a:ext cx="456973" cy="458482"/>
            <a:chOff x="3955900" y="2984500"/>
            <a:chExt cx="414000" cy="422525"/>
          </a:xfrm>
        </p:grpSpPr>
        <p:sp>
          <p:nvSpPr>
            <p:cNvPr id="27" name="Google Shape;550;p44">
              <a:extLst>
                <a:ext uri="{FF2B5EF4-FFF2-40B4-BE49-F238E27FC236}">
                  <a16:creationId xmlns:a16="http://schemas.microsoft.com/office/drawing/2014/main" id="{E823EBC4-1E6B-455E-822A-84B8E044DCFD}"/>
                </a:ext>
              </a:extLst>
            </p:cNvPr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551;p44">
              <a:extLst>
                <a:ext uri="{FF2B5EF4-FFF2-40B4-BE49-F238E27FC236}">
                  <a16:creationId xmlns:a16="http://schemas.microsoft.com/office/drawing/2014/main" id="{9929C983-0331-4A49-F79C-9F91ED741A49}"/>
                </a:ext>
              </a:extLst>
            </p:cNvPr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552;p44">
              <a:extLst>
                <a:ext uri="{FF2B5EF4-FFF2-40B4-BE49-F238E27FC236}">
                  <a16:creationId xmlns:a16="http://schemas.microsoft.com/office/drawing/2014/main" id="{4B88C154-A367-409B-57F5-4E3316DBC6B9}"/>
                </a:ext>
              </a:extLst>
            </p:cNvPr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" name="Google Shape;548;p44">
            <a:extLst>
              <a:ext uri="{FF2B5EF4-FFF2-40B4-BE49-F238E27FC236}">
                <a16:creationId xmlns:a16="http://schemas.microsoft.com/office/drawing/2014/main" id="{99EE964F-169B-B0C6-0611-C487DA17BF82}"/>
              </a:ext>
            </a:extLst>
          </p:cNvPr>
          <p:cNvSpPr txBox="1">
            <a:spLocks/>
          </p:cNvSpPr>
          <p:nvPr/>
        </p:nvSpPr>
        <p:spPr>
          <a:xfrm>
            <a:off x="559413" y="498874"/>
            <a:ext cx="6718200" cy="4854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40F20">
                <a:alpha val="4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9pPr>
          </a:lstStyle>
          <a:p>
            <a:r>
              <a:rPr lang="pt-BR"/>
              <a:t>Estudo de Caso – Fase 2</a:t>
            </a:r>
            <a:endParaRPr lang="pt-BR" dirty="0"/>
          </a:p>
        </p:txBody>
      </p:sp>
      <p:sp>
        <p:nvSpPr>
          <p:cNvPr id="20" name="Google Shape;464;p39">
            <a:extLst>
              <a:ext uri="{FF2B5EF4-FFF2-40B4-BE49-F238E27FC236}">
                <a16:creationId xmlns:a16="http://schemas.microsoft.com/office/drawing/2014/main" id="{FEEA649D-3D82-15A0-7687-07C89154874D}"/>
              </a:ext>
            </a:extLst>
          </p:cNvPr>
          <p:cNvSpPr txBox="1">
            <a:spLocks/>
          </p:cNvSpPr>
          <p:nvPr/>
        </p:nvSpPr>
        <p:spPr>
          <a:xfrm>
            <a:off x="931705" y="1698171"/>
            <a:ext cx="7051152" cy="960664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40F20">
                <a:alpha val="4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9pPr>
          </a:lstStyle>
          <a:p>
            <a:r>
              <a:rPr lang="en" sz="20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IBM Plex Sans" panose="020B0503050203000203" pitchFamily="34" charset="0"/>
              </a:rPr>
              <a:t>Objetivo: </a:t>
            </a:r>
            <a:r>
              <a:rPr lang="en" sz="2000" dirty="0">
                <a:latin typeface="IBM Plex Sans" panose="020B0503050203000203" pitchFamily="34" charset="0"/>
              </a:rPr>
              <a:t>Caracterizar a </a:t>
            </a:r>
            <a:r>
              <a:rPr lang="pt-BR" sz="2000" i="0" dirty="0">
                <a:solidFill>
                  <a:schemeClr val="bg1"/>
                </a:solidFill>
                <a:effectLst/>
                <a:latin typeface="IBM Plex Sans" panose="020B0503050203000203" pitchFamily="34" charset="0"/>
              </a:rPr>
              <a:t>percepção dos participantes em termos de Utilidade Percebida, Satisfação Percebida e Intenção de Uso de OTA</a:t>
            </a:r>
            <a:endParaRPr lang="pt-BR" sz="2800" dirty="0">
              <a:solidFill>
                <a:schemeClr val="bg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30" name="Google Shape;464;p39">
            <a:extLst>
              <a:ext uri="{FF2B5EF4-FFF2-40B4-BE49-F238E27FC236}">
                <a16:creationId xmlns:a16="http://schemas.microsoft.com/office/drawing/2014/main" id="{EC125CE2-7DF1-6019-9EC0-2270FA336959}"/>
              </a:ext>
            </a:extLst>
          </p:cNvPr>
          <p:cNvSpPr txBox="1">
            <a:spLocks/>
          </p:cNvSpPr>
          <p:nvPr/>
        </p:nvSpPr>
        <p:spPr>
          <a:xfrm>
            <a:off x="931705" y="3372732"/>
            <a:ext cx="5935784" cy="611841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40F20">
                <a:alpha val="4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9pPr>
          </a:lstStyle>
          <a:p>
            <a:r>
              <a:rPr lang="en" sz="2000" dirty="0"/>
              <a:t>3 Questões de P</a:t>
            </a:r>
            <a:r>
              <a:rPr lang="pt-BR" sz="2000" dirty="0"/>
              <a:t>e</a:t>
            </a:r>
            <a:r>
              <a:rPr lang="en" sz="2000" dirty="0"/>
              <a:t>squisa</a:t>
            </a:r>
          </a:p>
          <a:p>
            <a:r>
              <a:rPr lang="en" sz="2000" dirty="0"/>
              <a:t>1 Formulário TAM3 + 4 questões abertas</a:t>
            </a:r>
          </a:p>
        </p:txBody>
      </p:sp>
    </p:spTree>
    <p:extLst>
      <p:ext uri="{BB962C8B-B14F-4D97-AF65-F5344CB8AC3E}">
        <p14:creationId xmlns:p14="http://schemas.microsoft.com/office/powerpoint/2010/main" val="164388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470;p39">
            <a:extLst>
              <a:ext uri="{FF2B5EF4-FFF2-40B4-BE49-F238E27FC236}">
                <a16:creationId xmlns:a16="http://schemas.microsoft.com/office/drawing/2014/main" id="{BF6C4414-9D83-D93B-D9E1-2F39D1C3069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p:grpSp>
        <p:nvGrpSpPr>
          <p:cNvPr id="26" name="Google Shape;549;p44">
            <a:extLst>
              <a:ext uri="{FF2B5EF4-FFF2-40B4-BE49-F238E27FC236}">
                <a16:creationId xmlns:a16="http://schemas.microsoft.com/office/drawing/2014/main" id="{E70E8185-2EC5-4F55-055B-4BB26B7CAFE3}"/>
              </a:ext>
            </a:extLst>
          </p:cNvPr>
          <p:cNvGrpSpPr/>
          <p:nvPr/>
        </p:nvGrpSpPr>
        <p:grpSpPr>
          <a:xfrm>
            <a:off x="8276571" y="339309"/>
            <a:ext cx="456973" cy="458482"/>
            <a:chOff x="3955900" y="2984500"/>
            <a:chExt cx="414000" cy="422525"/>
          </a:xfrm>
        </p:grpSpPr>
        <p:sp>
          <p:nvSpPr>
            <p:cNvPr id="27" name="Google Shape;550;p44">
              <a:extLst>
                <a:ext uri="{FF2B5EF4-FFF2-40B4-BE49-F238E27FC236}">
                  <a16:creationId xmlns:a16="http://schemas.microsoft.com/office/drawing/2014/main" id="{E823EBC4-1E6B-455E-822A-84B8E044DCFD}"/>
                </a:ext>
              </a:extLst>
            </p:cNvPr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551;p44">
              <a:extLst>
                <a:ext uri="{FF2B5EF4-FFF2-40B4-BE49-F238E27FC236}">
                  <a16:creationId xmlns:a16="http://schemas.microsoft.com/office/drawing/2014/main" id="{9929C983-0331-4A49-F79C-9F91ED741A49}"/>
                </a:ext>
              </a:extLst>
            </p:cNvPr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552;p44">
              <a:extLst>
                <a:ext uri="{FF2B5EF4-FFF2-40B4-BE49-F238E27FC236}">
                  <a16:creationId xmlns:a16="http://schemas.microsoft.com/office/drawing/2014/main" id="{4B88C154-A367-409B-57F5-4E3316DBC6B9}"/>
                </a:ext>
              </a:extLst>
            </p:cNvPr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" name="Google Shape;548;p44">
            <a:extLst>
              <a:ext uri="{FF2B5EF4-FFF2-40B4-BE49-F238E27FC236}">
                <a16:creationId xmlns:a16="http://schemas.microsoft.com/office/drawing/2014/main" id="{05A470B6-29AF-159E-6AAB-4B6ABD67421E}"/>
              </a:ext>
            </a:extLst>
          </p:cNvPr>
          <p:cNvSpPr txBox="1">
            <a:spLocks/>
          </p:cNvSpPr>
          <p:nvPr/>
        </p:nvSpPr>
        <p:spPr>
          <a:xfrm>
            <a:off x="482400" y="492369"/>
            <a:ext cx="7685668" cy="689842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40F20">
                <a:alpha val="4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9pPr>
          </a:lstStyle>
          <a:p>
            <a:r>
              <a:rPr lang="pt-BR" dirty="0"/>
              <a:t>Estudo de Caso – Fase 2</a:t>
            </a:r>
          </a:p>
          <a:p>
            <a:r>
              <a:rPr lang="pt-BR" sz="1900" dirty="0"/>
              <a:t>Percepção dos estudantes sobre o uso de OTA</a:t>
            </a:r>
            <a:endParaRPr lang="en" sz="1900" dirty="0"/>
          </a:p>
        </p:txBody>
      </p:sp>
      <p:graphicFrame>
        <p:nvGraphicFramePr>
          <p:cNvPr id="2" name="Tabela 1">
            <a:extLst>
              <a:ext uri="{FF2B5EF4-FFF2-40B4-BE49-F238E27FC236}">
                <a16:creationId xmlns:a16="http://schemas.microsoft.com/office/drawing/2014/main" id="{DA101BDC-C87C-B3C3-5E79-BEBDBB7C0F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2403106"/>
              </p:ext>
            </p:extLst>
          </p:nvPr>
        </p:nvGraphicFramePr>
        <p:xfrm>
          <a:off x="572973" y="1258374"/>
          <a:ext cx="7812933" cy="914400"/>
        </p:xfrm>
        <a:graphic>
          <a:graphicData uri="http://schemas.openxmlformats.org/drawingml/2006/table">
            <a:tbl>
              <a:tblPr/>
              <a:tblGrid>
                <a:gridCol w="212959">
                  <a:extLst>
                    <a:ext uri="{9D8B030D-6E8A-4147-A177-3AD203B41FA5}">
                      <a16:colId xmlns:a16="http://schemas.microsoft.com/office/drawing/2014/main" val="4255602173"/>
                    </a:ext>
                  </a:extLst>
                </a:gridCol>
                <a:gridCol w="5438002">
                  <a:extLst>
                    <a:ext uri="{9D8B030D-6E8A-4147-A177-3AD203B41FA5}">
                      <a16:colId xmlns:a16="http://schemas.microsoft.com/office/drawing/2014/main" val="3179281317"/>
                    </a:ext>
                  </a:extLst>
                </a:gridCol>
                <a:gridCol w="2161972">
                  <a:extLst>
                    <a:ext uri="{9D8B030D-6E8A-4147-A177-3AD203B41FA5}">
                      <a16:colId xmlns:a16="http://schemas.microsoft.com/office/drawing/2014/main" val="1130327435"/>
                    </a:ext>
                  </a:extLst>
                </a:gridCol>
              </a:tblGrid>
              <a:tr h="256448">
                <a:tc>
                  <a:txBody>
                    <a:bodyPr/>
                    <a:lstStyle/>
                    <a:p>
                      <a:pPr algn="ctr"/>
                      <a:endParaRPr lang="pt-BR" sz="16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1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QUESTÃO </a:t>
                      </a:r>
                      <a:endParaRPr lang="pt-BR" sz="16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1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MÉTRICA</a:t>
                      </a:r>
                      <a:endParaRPr lang="pt-BR" sz="16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4155617"/>
                  </a:ext>
                </a:extLst>
              </a:tr>
              <a:tr h="363301">
                <a:tc>
                  <a:txBody>
                    <a:bodyPr/>
                    <a:lstStyle/>
                    <a:p>
                      <a:pPr algn="ctr"/>
                      <a:r>
                        <a:rPr lang="pt-BR" sz="1600" b="1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1 </a:t>
                      </a:r>
                      <a:endParaRPr lang="pt-BR" sz="16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Os estudantes consideram útil o uso de OTA para o processo de ensino-aprendizagem? </a:t>
                      </a:r>
                      <a:endParaRPr lang="pt-BR" sz="16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Utilidade Percebida</a:t>
                      </a:r>
                      <a:endParaRPr lang="pt-BR" sz="16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8689011"/>
                  </a:ext>
                </a:extLst>
              </a:tr>
            </a:tbl>
          </a:graphicData>
        </a:graphic>
      </p:graphicFrame>
      <p:graphicFrame>
        <p:nvGraphicFramePr>
          <p:cNvPr id="21" name="Tabela 20">
            <a:extLst>
              <a:ext uri="{FF2B5EF4-FFF2-40B4-BE49-F238E27FC236}">
                <a16:creationId xmlns:a16="http://schemas.microsoft.com/office/drawing/2014/main" id="{2C9821CB-9977-7395-2083-189E7760B8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8733725"/>
              </p:ext>
            </p:extLst>
          </p:nvPr>
        </p:nvGraphicFramePr>
        <p:xfrm>
          <a:off x="572973" y="2404973"/>
          <a:ext cx="7812934" cy="2047620"/>
        </p:xfrm>
        <a:graphic>
          <a:graphicData uri="http://schemas.openxmlformats.org/drawingml/2006/table">
            <a:tbl>
              <a:tblPr/>
              <a:tblGrid>
                <a:gridCol w="497735">
                  <a:extLst>
                    <a:ext uri="{9D8B030D-6E8A-4147-A177-3AD203B41FA5}">
                      <a16:colId xmlns:a16="http://schemas.microsoft.com/office/drawing/2014/main" val="783281344"/>
                    </a:ext>
                  </a:extLst>
                </a:gridCol>
                <a:gridCol w="4454769">
                  <a:extLst>
                    <a:ext uri="{9D8B030D-6E8A-4147-A177-3AD203B41FA5}">
                      <a16:colId xmlns:a16="http://schemas.microsoft.com/office/drawing/2014/main" val="1338194418"/>
                    </a:ext>
                  </a:extLst>
                </a:gridCol>
                <a:gridCol w="1609969">
                  <a:extLst>
                    <a:ext uri="{9D8B030D-6E8A-4147-A177-3AD203B41FA5}">
                      <a16:colId xmlns:a16="http://schemas.microsoft.com/office/drawing/2014/main" val="4217949042"/>
                    </a:ext>
                  </a:extLst>
                </a:gridCol>
                <a:gridCol w="1250461">
                  <a:extLst>
                    <a:ext uri="{9D8B030D-6E8A-4147-A177-3AD203B41FA5}">
                      <a16:colId xmlns:a16="http://schemas.microsoft.com/office/drawing/2014/main" val="2880790135"/>
                    </a:ext>
                  </a:extLst>
                </a:gridCol>
              </a:tblGrid>
              <a:tr h="295310">
                <a:tc>
                  <a:txBody>
                    <a:bodyPr/>
                    <a:lstStyle/>
                    <a:p>
                      <a:pPr algn="ctr"/>
                      <a:endParaRPr lang="pt-BR" sz="14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b="1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ITENS</a:t>
                      </a:r>
                      <a:endParaRPr lang="pt-BR" sz="14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Média da opinião</a:t>
                      </a:r>
                    </a:p>
                    <a:p>
                      <a:pPr algn="ctr"/>
                      <a:r>
                        <a:rPr lang="pt-BR" sz="140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dos participantes</a:t>
                      </a: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Percentual de</a:t>
                      </a:r>
                    </a:p>
                    <a:p>
                      <a:pPr algn="ctr"/>
                      <a:r>
                        <a:rPr lang="pt-BR" sz="140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aceitação</a:t>
                      </a: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40192783"/>
                  </a:ext>
                </a:extLst>
              </a:tr>
              <a:tr h="181729">
                <a:tc>
                  <a:txBody>
                    <a:bodyPr/>
                    <a:lstStyle/>
                    <a:p>
                      <a:pPr algn="ctr"/>
                      <a:r>
                        <a:rPr lang="pt-BR" sz="14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UP1 </a:t>
                      </a:r>
                      <a:endParaRPr lang="pt-BR" sz="14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Estudar com OTA melhora minha participação na aula</a:t>
                      </a:r>
                      <a:endParaRPr lang="pt-BR" sz="14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6.89</a:t>
                      </a: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98.41%</a:t>
                      </a: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668447"/>
                  </a:ext>
                </a:extLst>
              </a:tr>
              <a:tr h="227161">
                <a:tc>
                  <a:txBody>
                    <a:bodyPr/>
                    <a:lstStyle/>
                    <a:p>
                      <a:pPr algn="ctr"/>
                      <a:r>
                        <a:rPr lang="pt-BR" sz="14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UP2 </a:t>
                      </a:r>
                      <a:endParaRPr lang="pt-BR" sz="14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Usar OTA na aula aumenta o entendimento do conteúdo estudado</a:t>
                      </a:r>
                      <a:endParaRPr lang="pt-BR" sz="14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6.89</a:t>
                      </a: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98.41%</a:t>
                      </a: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7713529"/>
                  </a:ext>
                </a:extLst>
              </a:tr>
              <a:tr h="227161">
                <a:tc>
                  <a:txBody>
                    <a:bodyPr/>
                    <a:lstStyle/>
                    <a:p>
                      <a:pPr algn="ctr"/>
                      <a:r>
                        <a:rPr lang="pt-BR" sz="14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UP3 </a:t>
                      </a:r>
                      <a:endParaRPr lang="pt-BR" sz="14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Usar OTA melhora meu aprendizado do conteúdo estudado</a:t>
                      </a:r>
                      <a:endParaRPr lang="pt-BR" sz="14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6.78</a:t>
                      </a: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96.83%</a:t>
                      </a: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4904353"/>
                  </a:ext>
                </a:extLst>
              </a:tr>
              <a:tr h="227161">
                <a:tc>
                  <a:txBody>
                    <a:bodyPr/>
                    <a:lstStyle/>
                    <a:p>
                      <a:pPr algn="ctr"/>
                      <a:r>
                        <a:rPr lang="pt-BR" sz="14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UP4 </a:t>
                      </a:r>
                      <a:endParaRPr lang="pt-BR" sz="14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Eu acho útil estudar usando OTA</a:t>
                      </a:r>
                      <a:endParaRPr lang="pt-BR" sz="14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7.00</a:t>
                      </a: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100.00%</a:t>
                      </a: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455757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286273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470;p39">
            <a:extLst>
              <a:ext uri="{FF2B5EF4-FFF2-40B4-BE49-F238E27FC236}">
                <a16:creationId xmlns:a16="http://schemas.microsoft.com/office/drawing/2014/main" id="{BF6C4414-9D83-D93B-D9E1-2F39D1C3069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grpSp>
        <p:nvGrpSpPr>
          <p:cNvPr id="26" name="Google Shape;549;p44">
            <a:extLst>
              <a:ext uri="{FF2B5EF4-FFF2-40B4-BE49-F238E27FC236}">
                <a16:creationId xmlns:a16="http://schemas.microsoft.com/office/drawing/2014/main" id="{E70E8185-2EC5-4F55-055B-4BB26B7CAFE3}"/>
              </a:ext>
            </a:extLst>
          </p:cNvPr>
          <p:cNvGrpSpPr/>
          <p:nvPr/>
        </p:nvGrpSpPr>
        <p:grpSpPr>
          <a:xfrm>
            <a:off x="8276571" y="339309"/>
            <a:ext cx="456973" cy="458482"/>
            <a:chOff x="3955900" y="2984500"/>
            <a:chExt cx="414000" cy="422525"/>
          </a:xfrm>
        </p:grpSpPr>
        <p:sp>
          <p:nvSpPr>
            <p:cNvPr id="27" name="Google Shape;550;p44">
              <a:extLst>
                <a:ext uri="{FF2B5EF4-FFF2-40B4-BE49-F238E27FC236}">
                  <a16:creationId xmlns:a16="http://schemas.microsoft.com/office/drawing/2014/main" id="{E823EBC4-1E6B-455E-822A-84B8E044DCFD}"/>
                </a:ext>
              </a:extLst>
            </p:cNvPr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551;p44">
              <a:extLst>
                <a:ext uri="{FF2B5EF4-FFF2-40B4-BE49-F238E27FC236}">
                  <a16:creationId xmlns:a16="http://schemas.microsoft.com/office/drawing/2014/main" id="{9929C983-0331-4A49-F79C-9F91ED741A49}"/>
                </a:ext>
              </a:extLst>
            </p:cNvPr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552;p44">
              <a:extLst>
                <a:ext uri="{FF2B5EF4-FFF2-40B4-BE49-F238E27FC236}">
                  <a16:creationId xmlns:a16="http://schemas.microsoft.com/office/drawing/2014/main" id="{4B88C154-A367-409B-57F5-4E3316DBC6B9}"/>
                </a:ext>
              </a:extLst>
            </p:cNvPr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" name="Google Shape;548;p44">
            <a:extLst>
              <a:ext uri="{FF2B5EF4-FFF2-40B4-BE49-F238E27FC236}">
                <a16:creationId xmlns:a16="http://schemas.microsoft.com/office/drawing/2014/main" id="{05A470B6-29AF-159E-6AAB-4B6ABD67421E}"/>
              </a:ext>
            </a:extLst>
          </p:cNvPr>
          <p:cNvSpPr txBox="1">
            <a:spLocks/>
          </p:cNvSpPr>
          <p:nvPr/>
        </p:nvSpPr>
        <p:spPr>
          <a:xfrm>
            <a:off x="482400" y="492369"/>
            <a:ext cx="7685668" cy="689842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40F20">
                <a:alpha val="4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9pPr>
          </a:lstStyle>
          <a:p>
            <a:r>
              <a:rPr lang="pt-BR" dirty="0"/>
              <a:t>Estudo de Caso – Fase 2</a:t>
            </a:r>
          </a:p>
          <a:p>
            <a:r>
              <a:rPr lang="pt-BR" sz="1900" dirty="0"/>
              <a:t>Percepção dos estudantes sobre o uso de OTA</a:t>
            </a:r>
            <a:endParaRPr lang="en" sz="1900" dirty="0"/>
          </a:p>
        </p:txBody>
      </p:sp>
      <p:graphicFrame>
        <p:nvGraphicFramePr>
          <p:cNvPr id="2" name="Tabela 1">
            <a:extLst>
              <a:ext uri="{FF2B5EF4-FFF2-40B4-BE49-F238E27FC236}">
                <a16:creationId xmlns:a16="http://schemas.microsoft.com/office/drawing/2014/main" id="{DA101BDC-C87C-B3C3-5E79-BEBDBB7C0F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510964"/>
              </p:ext>
            </p:extLst>
          </p:nvPr>
        </p:nvGraphicFramePr>
        <p:xfrm>
          <a:off x="636743" y="1598663"/>
          <a:ext cx="7812933" cy="698581"/>
        </p:xfrm>
        <a:graphic>
          <a:graphicData uri="http://schemas.openxmlformats.org/drawingml/2006/table">
            <a:tbl>
              <a:tblPr/>
              <a:tblGrid>
                <a:gridCol w="212959">
                  <a:extLst>
                    <a:ext uri="{9D8B030D-6E8A-4147-A177-3AD203B41FA5}">
                      <a16:colId xmlns:a16="http://schemas.microsoft.com/office/drawing/2014/main" val="4255602173"/>
                    </a:ext>
                  </a:extLst>
                </a:gridCol>
                <a:gridCol w="5438002">
                  <a:extLst>
                    <a:ext uri="{9D8B030D-6E8A-4147-A177-3AD203B41FA5}">
                      <a16:colId xmlns:a16="http://schemas.microsoft.com/office/drawing/2014/main" val="3179281317"/>
                    </a:ext>
                  </a:extLst>
                </a:gridCol>
                <a:gridCol w="2161972">
                  <a:extLst>
                    <a:ext uri="{9D8B030D-6E8A-4147-A177-3AD203B41FA5}">
                      <a16:colId xmlns:a16="http://schemas.microsoft.com/office/drawing/2014/main" val="1130327435"/>
                    </a:ext>
                  </a:extLst>
                </a:gridCol>
              </a:tblGrid>
              <a:tr h="256448">
                <a:tc>
                  <a:txBody>
                    <a:bodyPr/>
                    <a:lstStyle/>
                    <a:p>
                      <a:pPr algn="ctr"/>
                      <a:endParaRPr lang="pt-BR" sz="16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1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QUESTÃO </a:t>
                      </a:r>
                      <a:endParaRPr lang="pt-BR" sz="16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1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MÉTRICA</a:t>
                      </a:r>
                      <a:endParaRPr lang="pt-BR" sz="16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4155617"/>
                  </a:ext>
                </a:extLst>
              </a:tr>
              <a:tr h="363301">
                <a:tc>
                  <a:txBody>
                    <a:bodyPr/>
                    <a:lstStyle/>
                    <a:p>
                      <a:pPr algn="ctr"/>
                      <a:r>
                        <a:rPr lang="pt-BR" sz="1600" b="1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2</a:t>
                      </a:r>
                      <a:endParaRPr lang="pt-BR" sz="16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Os estudantes gostaram de estudar usando OTA? </a:t>
                      </a:r>
                      <a:endParaRPr lang="pt-BR" sz="16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Satisfação Percebida</a:t>
                      </a:r>
                      <a:endParaRPr lang="pt-BR" sz="16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8689011"/>
                  </a:ext>
                </a:extLst>
              </a:tr>
            </a:tbl>
          </a:graphicData>
        </a:graphic>
      </p:graphicFrame>
      <p:graphicFrame>
        <p:nvGraphicFramePr>
          <p:cNvPr id="21" name="Tabela 20">
            <a:extLst>
              <a:ext uri="{FF2B5EF4-FFF2-40B4-BE49-F238E27FC236}">
                <a16:creationId xmlns:a16="http://schemas.microsoft.com/office/drawing/2014/main" id="{2C9821CB-9977-7395-2083-189E7760B8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6115440"/>
              </p:ext>
            </p:extLst>
          </p:nvPr>
        </p:nvGraphicFramePr>
        <p:xfrm>
          <a:off x="636742" y="2713696"/>
          <a:ext cx="7812934" cy="1339392"/>
        </p:xfrm>
        <a:graphic>
          <a:graphicData uri="http://schemas.openxmlformats.org/drawingml/2006/table">
            <a:tbl>
              <a:tblPr/>
              <a:tblGrid>
                <a:gridCol w="497735">
                  <a:extLst>
                    <a:ext uri="{9D8B030D-6E8A-4147-A177-3AD203B41FA5}">
                      <a16:colId xmlns:a16="http://schemas.microsoft.com/office/drawing/2014/main" val="783281344"/>
                    </a:ext>
                  </a:extLst>
                </a:gridCol>
                <a:gridCol w="4454769">
                  <a:extLst>
                    <a:ext uri="{9D8B030D-6E8A-4147-A177-3AD203B41FA5}">
                      <a16:colId xmlns:a16="http://schemas.microsoft.com/office/drawing/2014/main" val="1338194418"/>
                    </a:ext>
                  </a:extLst>
                </a:gridCol>
                <a:gridCol w="1609969">
                  <a:extLst>
                    <a:ext uri="{9D8B030D-6E8A-4147-A177-3AD203B41FA5}">
                      <a16:colId xmlns:a16="http://schemas.microsoft.com/office/drawing/2014/main" val="4217949042"/>
                    </a:ext>
                  </a:extLst>
                </a:gridCol>
                <a:gridCol w="1250461">
                  <a:extLst>
                    <a:ext uri="{9D8B030D-6E8A-4147-A177-3AD203B41FA5}">
                      <a16:colId xmlns:a16="http://schemas.microsoft.com/office/drawing/2014/main" val="2880790135"/>
                    </a:ext>
                  </a:extLst>
                </a:gridCol>
              </a:tblGrid>
              <a:tr h="295310">
                <a:tc>
                  <a:txBody>
                    <a:bodyPr/>
                    <a:lstStyle/>
                    <a:p>
                      <a:pPr algn="ctr"/>
                      <a:endParaRPr lang="pt-BR" sz="14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b="1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ITENS</a:t>
                      </a:r>
                      <a:endParaRPr lang="pt-BR" sz="14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Média da opinião</a:t>
                      </a:r>
                    </a:p>
                    <a:p>
                      <a:pPr algn="ctr"/>
                      <a:r>
                        <a:rPr lang="pt-BR" sz="140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dos participantes</a:t>
                      </a: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Percentual de</a:t>
                      </a:r>
                    </a:p>
                    <a:p>
                      <a:pPr algn="ctr"/>
                      <a:r>
                        <a:rPr lang="pt-BR" sz="140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aceitação</a:t>
                      </a: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40192783"/>
                  </a:ext>
                </a:extLst>
              </a:tr>
              <a:tr h="181729">
                <a:tc>
                  <a:txBody>
                    <a:bodyPr/>
                    <a:lstStyle/>
                    <a:p>
                      <a:pPr algn="ctr"/>
                      <a:r>
                        <a:rPr lang="pt-BR" sz="14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SP1 </a:t>
                      </a:r>
                      <a:endParaRPr lang="pt-BR" sz="14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Acho que usar OTA é agradável.</a:t>
                      </a:r>
                      <a:endParaRPr lang="pt-BR" sz="14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6.67</a:t>
                      </a: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95.24%</a:t>
                      </a: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668447"/>
                  </a:ext>
                </a:extLst>
              </a:tr>
              <a:tr h="227161">
                <a:tc>
                  <a:txBody>
                    <a:bodyPr/>
                    <a:lstStyle/>
                    <a:p>
                      <a:pPr algn="ctr"/>
                      <a:r>
                        <a:rPr lang="pt-BR" sz="14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SP2 </a:t>
                      </a:r>
                      <a:endParaRPr lang="pt-BR" sz="14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O processo real de estudar usando OTA é agradável</a:t>
                      </a:r>
                      <a:endParaRPr lang="pt-BR" sz="14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6.67</a:t>
                      </a: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95.24%</a:t>
                      </a: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7713529"/>
                  </a:ext>
                </a:extLst>
              </a:tr>
              <a:tr h="227161">
                <a:tc>
                  <a:txBody>
                    <a:bodyPr/>
                    <a:lstStyle/>
                    <a:p>
                      <a:pPr algn="ctr"/>
                      <a:r>
                        <a:rPr lang="pt-BR" sz="14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SP3 </a:t>
                      </a:r>
                      <a:endParaRPr lang="pt-BR" sz="14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Eu me divirto estudando com OTA</a:t>
                      </a:r>
                      <a:endParaRPr lang="pt-BR" sz="14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6.22</a:t>
                      </a: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88.89%</a:t>
                      </a: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49043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41875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470;p39">
            <a:extLst>
              <a:ext uri="{FF2B5EF4-FFF2-40B4-BE49-F238E27FC236}">
                <a16:creationId xmlns:a16="http://schemas.microsoft.com/office/drawing/2014/main" id="{BF6C4414-9D83-D93B-D9E1-2F39D1C3069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  <p:grpSp>
        <p:nvGrpSpPr>
          <p:cNvPr id="26" name="Google Shape;549;p44">
            <a:extLst>
              <a:ext uri="{FF2B5EF4-FFF2-40B4-BE49-F238E27FC236}">
                <a16:creationId xmlns:a16="http://schemas.microsoft.com/office/drawing/2014/main" id="{E70E8185-2EC5-4F55-055B-4BB26B7CAFE3}"/>
              </a:ext>
            </a:extLst>
          </p:cNvPr>
          <p:cNvGrpSpPr/>
          <p:nvPr/>
        </p:nvGrpSpPr>
        <p:grpSpPr>
          <a:xfrm>
            <a:off x="8276571" y="339309"/>
            <a:ext cx="456973" cy="458482"/>
            <a:chOff x="3955900" y="2984500"/>
            <a:chExt cx="414000" cy="422525"/>
          </a:xfrm>
        </p:grpSpPr>
        <p:sp>
          <p:nvSpPr>
            <p:cNvPr id="27" name="Google Shape;550;p44">
              <a:extLst>
                <a:ext uri="{FF2B5EF4-FFF2-40B4-BE49-F238E27FC236}">
                  <a16:creationId xmlns:a16="http://schemas.microsoft.com/office/drawing/2014/main" id="{E823EBC4-1E6B-455E-822A-84B8E044DCFD}"/>
                </a:ext>
              </a:extLst>
            </p:cNvPr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551;p44">
              <a:extLst>
                <a:ext uri="{FF2B5EF4-FFF2-40B4-BE49-F238E27FC236}">
                  <a16:creationId xmlns:a16="http://schemas.microsoft.com/office/drawing/2014/main" id="{9929C983-0331-4A49-F79C-9F91ED741A49}"/>
                </a:ext>
              </a:extLst>
            </p:cNvPr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552;p44">
              <a:extLst>
                <a:ext uri="{FF2B5EF4-FFF2-40B4-BE49-F238E27FC236}">
                  <a16:creationId xmlns:a16="http://schemas.microsoft.com/office/drawing/2014/main" id="{4B88C154-A367-409B-57F5-4E3316DBC6B9}"/>
                </a:ext>
              </a:extLst>
            </p:cNvPr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" name="Google Shape;548;p44">
            <a:extLst>
              <a:ext uri="{FF2B5EF4-FFF2-40B4-BE49-F238E27FC236}">
                <a16:creationId xmlns:a16="http://schemas.microsoft.com/office/drawing/2014/main" id="{05A470B6-29AF-159E-6AAB-4B6ABD67421E}"/>
              </a:ext>
            </a:extLst>
          </p:cNvPr>
          <p:cNvSpPr txBox="1">
            <a:spLocks/>
          </p:cNvSpPr>
          <p:nvPr/>
        </p:nvSpPr>
        <p:spPr>
          <a:xfrm>
            <a:off x="482400" y="492369"/>
            <a:ext cx="7685668" cy="689842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40F20">
                <a:alpha val="4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9pPr>
          </a:lstStyle>
          <a:p>
            <a:r>
              <a:rPr lang="pt-BR" dirty="0"/>
              <a:t>Estudo de Caso – Fase 2</a:t>
            </a:r>
          </a:p>
          <a:p>
            <a:r>
              <a:rPr lang="pt-BR" sz="1900" dirty="0"/>
              <a:t>Percepção dos estudantes sobre o uso de OTA</a:t>
            </a:r>
            <a:endParaRPr lang="en" sz="1900" dirty="0"/>
          </a:p>
        </p:txBody>
      </p:sp>
      <p:graphicFrame>
        <p:nvGraphicFramePr>
          <p:cNvPr id="2" name="Tabela 1">
            <a:extLst>
              <a:ext uri="{FF2B5EF4-FFF2-40B4-BE49-F238E27FC236}">
                <a16:creationId xmlns:a16="http://schemas.microsoft.com/office/drawing/2014/main" id="{DA101BDC-C87C-B3C3-5E79-BEBDBB7C0F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970325"/>
              </p:ext>
            </p:extLst>
          </p:nvPr>
        </p:nvGraphicFramePr>
        <p:xfrm>
          <a:off x="572973" y="1520199"/>
          <a:ext cx="7990034" cy="698581"/>
        </p:xfrm>
        <a:graphic>
          <a:graphicData uri="http://schemas.openxmlformats.org/drawingml/2006/table">
            <a:tbl>
              <a:tblPr/>
              <a:tblGrid>
                <a:gridCol w="217786">
                  <a:extLst>
                    <a:ext uri="{9D8B030D-6E8A-4147-A177-3AD203B41FA5}">
                      <a16:colId xmlns:a16="http://schemas.microsoft.com/office/drawing/2014/main" val="4255602173"/>
                    </a:ext>
                  </a:extLst>
                </a:gridCol>
                <a:gridCol w="5561269">
                  <a:extLst>
                    <a:ext uri="{9D8B030D-6E8A-4147-A177-3AD203B41FA5}">
                      <a16:colId xmlns:a16="http://schemas.microsoft.com/office/drawing/2014/main" val="3179281317"/>
                    </a:ext>
                  </a:extLst>
                </a:gridCol>
                <a:gridCol w="2210979">
                  <a:extLst>
                    <a:ext uri="{9D8B030D-6E8A-4147-A177-3AD203B41FA5}">
                      <a16:colId xmlns:a16="http://schemas.microsoft.com/office/drawing/2014/main" val="1130327435"/>
                    </a:ext>
                  </a:extLst>
                </a:gridCol>
              </a:tblGrid>
              <a:tr h="256448">
                <a:tc>
                  <a:txBody>
                    <a:bodyPr/>
                    <a:lstStyle/>
                    <a:p>
                      <a:pPr algn="ctr"/>
                      <a:endParaRPr lang="pt-BR" sz="16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1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QUESTÃO </a:t>
                      </a:r>
                      <a:endParaRPr lang="pt-BR" sz="16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1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MÉTRICA</a:t>
                      </a:r>
                      <a:endParaRPr lang="pt-BR" sz="16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4155617"/>
                  </a:ext>
                </a:extLst>
              </a:tr>
              <a:tr h="363301">
                <a:tc>
                  <a:txBody>
                    <a:bodyPr/>
                    <a:lstStyle/>
                    <a:p>
                      <a:pPr algn="ctr"/>
                      <a:r>
                        <a:rPr lang="pt-BR" sz="1600" b="1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3</a:t>
                      </a:r>
                      <a:endParaRPr lang="pt-BR" sz="16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 Os estudantes estudariam usando OTA? </a:t>
                      </a:r>
                      <a:endParaRPr lang="pt-BR" sz="16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Intenção de Uso</a:t>
                      </a:r>
                      <a:endParaRPr lang="pt-BR" sz="16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8689011"/>
                  </a:ext>
                </a:extLst>
              </a:tr>
            </a:tbl>
          </a:graphicData>
        </a:graphic>
      </p:graphicFrame>
      <p:graphicFrame>
        <p:nvGraphicFramePr>
          <p:cNvPr id="21" name="Tabela 20">
            <a:extLst>
              <a:ext uri="{FF2B5EF4-FFF2-40B4-BE49-F238E27FC236}">
                <a16:creationId xmlns:a16="http://schemas.microsoft.com/office/drawing/2014/main" id="{2C9821CB-9977-7395-2083-189E7760B8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438759"/>
              </p:ext>
            </p:extLst>
          </p:nvPr>
        </p:nvGraphicFramePr>
        <p:xfrm>
          <a:off x="572973" y="2488478"/>
          <a:ext cx="7990034" cy="1766112"/>
        </p:xfrm>
        <a:graphic>
          <a:graphicData uri="http://schemas.openxmlformats.org/drawingml/2006/table">
            <a:tbl>
              <a:tblPr/>
              <a:tblGrid>
                <a:gridCol w="509017">
                  <a:extLst>
                    <a:ext uri="{9D8B030D-6E8A-4147-A177-3AD203B41FA5}">
                      <a16:colId xmlns:a16="http://schemas.microsoft.com/office/drawing/2014/main" val="783281344"/>
                    </a:ext>
                  </a:extLst>
                </a:gridCol>
                <a:gridCol w="4670133">
                  <a:extLst>
                    <a:ext uri="{9D8B030D-6E8A-4147-A177-3AD203B41FA5}">
                      <a16:colId xmlns:a16="http://schemas.microsoft.com/office/drawing/2014/main" val="1338194418"/>
                    </a:ext>
                  </a:extLst>
                </a:gridCol>
                <a:gridCol w="1532078">
                  <a:extLst>
                    <a:ext uri="{9D8B030D-6E8A-4147-A177-3AD203B41FA5}">
                      <a16:colId xmlns:a16="http://schemas.microsoft.com/office/drawing/2014/main" val="4217949042"/>
                    </a:ext>
                  </a:extLst>
                </a:gridCol>
                <a:gridCol w="1278806">
                  <a:extLst>
                    <a:ext uri="{9D8B030D-6E8A-4147-A177-3AD203B41FA5}">
                      <a16:colId xmlns:a16="http://schemas.microsoft.com/office/drawing/2014/main" val="2880790135"/>
                    </a:ext>
                  </a:extLst>
                </a:gridCol>
              </a:tblGrid>
              <a:tr h="295310">
                <a:tc>
                  <a:txBody>
                    <a:bodyPr/>
                    <a:lstStyle/>
                    <a:p>
                      <a:pPr algn="ctr"/>
                      <a:endParaRPr lang="pt-BR" sz="14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b="1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ITENS</a:t>
                      </a:r>
                      <a:endParaRPr lang="pt-BR" sz="14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Média da opinião</a:t>
                      </a:r>
                    </a:p>
                    <a:p>
                      <a:pPr algn="ctr"/>
                      <a:r>
                        <a:rPr lang="pt-BR" sz="140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dos participantes</a:t>
                      </a: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Percentual de</a:t>
                      </a:r>
                    </a:p>
                    <a:p>
                      <a:pPr algn="ctr"/>
                      <a:r>
                        <a:rPr lang="pt-BR" sz="140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aceitação</a:t>
                      </a: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40192783"/>
                  </a:ext>
                </a:extLst>
              </a:tr>
              <a:tr h="181729">
                <a:tc>
                  <a:txBody>
                    <a:bodyPr/>
                    <a:lstStyle/>
                    <a:p>
                      <a:pPr algn="ctr"/>
                      <a:r>
                        <a:rPr lang="pt-BR" sz="14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IU1 </a:t>
                      </a:r>
                      <a:endParaRPr lang="pt-BR" sz="14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Assumindo que eu tenha acesso a um OTA, eu pretendo usá-lo para estudar</a:t>
                      </a:r>
                      <a:endParaRPr lang="pt-BR" sz="14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6.67</a:t>
                      </a: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95.24%</a:t>
                      </a: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668447"/>
                  </a:ext>
                </a:extLst>
              </a:tr>
              <a:tr h="227161">
                <a:tc>
                  <a:txBody>
                    <a:bodyPr/>
                    <a:lstStyle/>
                    <a:p>
                      <a:pPr algn="ctr"/>
                      <a:r>
                        <a:rPr lang="pt-BR" sz="14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IU2 </a:t>
                      </a:r>
                      <a:endParaRPr lang="pt-BR" sz="14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Dado que eu tenha acesso a um OTA, eu prevejo que eu o usaria para estudar</a:t>
                      </a:r>
                      <a:endParaRPr lang="pt-BR" sz="14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6.78</a:t>
                      </a: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96.83%</a:t>
                      </a: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7713529"/>
                  </a:ext>
                </a:extLst>
              </a:tr>
              <a:tr h="227161">
                <a:tc>
                  <a:txBody>
                    <a:bodyPr/>
                    <a:lstStyle/>
                    <a:p>
                      <a:pPr algn="ctr"/>
                      <a:r>
                        <a:rPr lang="pt-BR" sz="14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IU3 </a:t>
                      </a:r>
                      <a:endParaRPr lang="pt-BR" sz="14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Eu pretendo usar um OTA para estudar no próximo mês</a:t>
                      </a:r>
                      <a:endParaRPr lang="pt-BR" sz="14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6.33</a:t>
                      </a: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90.48%</a:t>
                      </a: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49043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052612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470;p39">
            <a:extLst>
              <a:ext uri="{FF2B5EF4-FFF2-40B4-BE49-F238E27FC236}">
                <a16:creationId xmlns:a16="http://schemas.microsoft.com/office/drawing/2014/main" id="{BF6C4414-9D83-D93B-D9E1-2F39D1C3069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  <p:grpSp>
        <p:nvGrpSpPr>
          <p:cNvPr id="26" name="Google Shape;549;p44">
            <a:extLst>
              <a:ext uri="{FF2B5EF4-FFF2-40B4-BE49-F238E27FC236}">
                <a16:creationId xmlns:a16="http://schemas.microsoft.com/office/drawing/2014/main" id="{E70E8185-2EC5-4F55-055B-4BB26B7CAFE3}"/>
              </a:ext>
            </a:extLst>
          </p:cNvPr>
          <p:cNvGrpSpPr/>
          <p:nvPr/>
        </p:nvGrpSpPr>
        <p:grpSpPr>
          <a:xfrm>
            <a:off x="8276571" y="339309"/>
            <a:ext cx="456973" cy="458482"/>
            <a:chOff x="3955900" y="2984500"/>
            <a:chExt cx="414000" cy="422525"/>
          </a:xfrm>
        </p:grpSpPr>
        <p:sp>
          <p:nvSpPr>
            <p:cNvPr id="27" name="Google Shape;550;p44">
              <a:extLst>
                <a:ext uri="{FF2B5EF4-FFF2-40B4-BE49-F238E27FC236}">
                  <a16:creationId xmlns:a16="http://schemas.microsoft.com/office/drawing/2014/main" id="{E823EBC4-1E6B-455E-822A-84B8E044DCFD}"/>
                </a:ext>
              </a:extLst>
            </p:cNvPr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551;p44">
              <a:extLst>
                <a:ext uri="{FF2B5EF4-FFF2-40B4-BE49-F238E27FC236}">
                  <a16:creationId xmlns:a16="http://schemas.microsoft.com/office/drawing/2014/main" id="{9929C983-0331-4A49-F79C-9F91ED741A49}"/>
                </a:ext>
              </a:extLst>
            </p:cNvPr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552;p44">
              <a:extLst>
                <a:ext uri="{FF2B5EF4-FFF2-40B4-BE49-F238E27FC236}">
                  <a16:creationId xmlns:a16="http://schemas.microsoft.com/office/drawing/2014/main" id="{4B88C154-A367-409B-57F5-4E3316DBC6B9}"/>
                </a:ext>
              </a:extLst>
            </p:cNvPr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" name="Google Shape;548;p44">
            <a:extLst>
              <a:ext uri="{FF2B5EF4-FFF2-40B4-BE49-F238E27FC236}">
                <a16:creationId xmlns:a16="http://schemas.microsoft.com/office/drawing/2014/main" id="{05A470B6-29AF-159E-6AAB-4B6ABD67421E}"/>
              </a:ext>
            </a:extLst>
          </p:cNvPr>
          <p:cNvSpPr txBox="1">
            <a:spLocks/>
          </p:cNvSpPr>
          <p:nvPr/>
        </p:nvSpPr>
        <p:spPr>
          <a:xfrm>
            <a:off x="482400" y="492369"/>
            <a:ext cx="7685668" cy="689842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40F20">
                <a:alpha val="4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9pPr>
          </a:lstStyle>
          <a:p>
            <a:r>
              <a:rPr lang="pt-BR" dirty="0"/>
              <a:t>Estudo de Caso – Fase 2</a:t>
            </a:r>
          </a:p>
          <a:p>
            <a:r>
              <a:rPr lang="pt-BR" sz="1900" dirty="0"/>
              <a:t>Percepção dos estudantes sobre o uso de OTA</a:t>
            </a:r>
            <a:endParaRPr lang="en" sz="1900" dirty="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1F90E62F-7AA9-C8BB-0531-DCBAB899902C}"/>
              </a:ext>
            </a:extLst>
          </p:cNvPr>
          <p:cNvSpPr txBox="1"/>
          <p:nvPr/>
        </p:nvSpPr>
        <p:spPr>
          <a:xfrm>
            <a:off x="482400" y="1367619"/>
            <a:ext cx="73805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b="1" dirty="0">
                <a:solidFill>
                  <a:schemeClr val="bg1"/>
                </a:solidFill>
                <a:latin typeface="IBM Plex Sans" panose="020B0503050203000203" pitchFamily="34" charset="0"/>
              </a:rPr>
              <a:t>Questão 1: </a:t>
            </a:r>
            <a:r>
              <a:rPr lang="pt-BR" sz="1800" dirty="0">
                <a:solidFill>
                  <a:schemeClr val="bg1"/>
                </a:solidFill>
                <a:latin typeface="IBM Plex Sans" panose="020B0503050203000203" pitchFamily="34" charset="0"/>
              </a:rPr>
              <a:t>Você se sentiu à vontade ao estudar com o OTA? Porque?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73CEC236-6994-C2FD-B2DA-2E15C9ED4D9F}"/>
              </a:ext>
            </a:extLst>
          </p:cNvPr>
          <p:cNvSpPr txBox="1"/>
          <p:nvPr/>
        </p:nvSpPr>
        <p:spPr>
          <a:xfrm>
            <a:off x="701661" y="1690908"/>
            <a:ext cx="774067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b="1" dirty="0">
                <a:solidFill>
                  <a:schemeClr val="accent1"/>
                </a:solidFill>
                <a:latin typeface="IBM Plex Sans" panose="020B0503050203000203" pitchFamily="34" charset="0"/>
              </a:rPr>
              <a:t>AJUDOU NO ENTENDIMENTO DO ASSUNTO, </a:t>
            </a:r>
            <a:r>
              <a:rPr lang="pt-BR" sz="1600" b="1" i="0" dirty="0">
                <a:solidFill>
                  <a:schemeClr val="accent1"/>
                </a:solidFill>
                <a:effectLst/>
                <a:latin typeface="IBM Plex Sans" panose="020B0503050203000203" pitchFamily="34" charset="0"/>
              </a:rPr>
              <a:t>EXPERIÊNCIA CONFORTÁVEL, FÁCIL E DIVERTIDA</a:t>
            </a:r>
            <a:r>
              <a:rPr lang="pt-BR" sz="1600" b="1" dirty="0">
                <a:solidFill>
                  <a:schemeClr val="accent1"/>
                </a:solidFill>
                <a:latin typeface="IBM Plex Sans" panose="020B0503050203000203" pitchFamily="34" charset="0"/>
              </a:rPr>
              <a:t> E MAIOR ENGAJAMENTO </a:t>
            </a:r>
          </a:p>
        </p:txBody>
      </p:sp>
      <p:sp>
        <p:nvSpPr>
          <p:cNvPr id="21" name="Balão de Fala: Retângulo 20">
            <a:extLst>
              <a:ext uri="{FF2B5EF4-FFF2-40B4-BE49-F238E27FC236}">
                <a16:creationId xmlns:a16="http://schemas.microsoft.com/office/drawing/2014/main" id="{696C7CE6-C0BA-EA51-AABB-9BD992D092C4}"/>
              </a:ext>
            </a:extLst>
          </p:cNvPr>
          <p:cNvSpPr/>
          <p:nvPr/>
        </p:nvSpPr>
        <p:spPr>
          <a:xfrm>
            <a:off x="813723" y="2369857"/>
            <a:ext cx="2532741" cy="995922"/>
          </a:xfrm>
          <a:prstGeom prst="wedgeRectCallout">
            <a:avLst>
              <a:gd name="adj1" fmla="val 62548"/>
              <a:gd name="adj2" fmla="val 3335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>
                <a:solidFill>
                  <a:schemeClr val="tx1"/>
                </a:solidFill>
                <a:latin typeface="IBM Plex Sans" panose="020B0503050203000203" pitchFamily="34" charset="0"/>
              </a:rPr>
              <a:t>“Eu me senti a vontade porque o OTA melhorou muito meu entendimento do assunto”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6E9142EC-DEEC-550F-0813-F5E8D1BD14D4}"/>
              </a:ext>
            </a:extLst>
          </p:cNvPr>
          <p:cNvSpPr txBox="1"/>
          <p:nvPr/>
        </p:nvSpPr>
        <p:spPr>
          <a:xfrm>
            <a:off x="3651287" y="3046554"/>
            <a:ext cx="57694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1" dirty="0">
                <a:solidFill>
                  <a:schemeClr val="bg1"/>
                </a:solidFill>
                <a:latin typeface="IBM Plex Sans" panose="020B0503050203000203" pitchFamily="34" charset="0"/>
              </a:rPr>
              <a:t>T04</a:t>
            </a:r>
          </a:p>
        </p:txBody>
      </p:sp>
      <p:sp>
        <p:nvSpPr>
          <p:cNvPr id="16" name="Balão de Fala: Retângulo com Cantos Arredondados 15">
            <a:extLst>
              <a:ext uri="{FF2B5EF4-FFF2-40B4-BE49-F238E27FC236}">
                <a16:creationId xmlns:a16="http://schemas.microsoft.com/office/drawing/2014/main" id="{5399595C-042A-FB84-D7C1-F86BE23A2D83}"/>
              </a:ext>
            </a:extLst>
          </p:cNvPr>
          <p:cNvSpPr/>
          <p:nvPr/>
        </p:nvSpPr>
        <p:spPr>
          <a:xfrm>
            <a:off x="4438668" y="2345158"/>
            <a:ext cx="3292981" cy="1000703"/>
          </a:xfrm>
          <a:prstGeom prst="wedgeRoundRectCallout">
            <a:avLst>
              <a:gd name="adj1" fmla="val 61175"/>
              <a:gd name="adj2" fmla="val 4437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>
                <a:solidFill>
                  <a:schemeClr val="tx1"/>
                </a:solidFill>
                <a:latin typeface="IBM Plex Sans" panose="020B0503050203000203" pitchFamily="34" charset="0"/>
              </a:rPr>
              <a:t>“Senti, pois usar OTA ajuda muito com os ângulos e mantém entretido por horas e horas”</a:t>
            </a:r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77F92F4F-06AD-9E4D-F14F-4BC5C09D3465}"/>
              </a:ext>
            </a:extLst>
          </p:cNvPr>
          <p:cNvSpPr txBox="1"/>
          <p:nvPr/>
        </p:nvSpPr>
        <p:spPr>
          <a:xfrm>
            <a:off x="8048097" y="3219595"/>
            <a:ext cx="57694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 b="1" dirty="0">
                <a:solidFill>
                  <a:schemeClr val="bg1"/>
                </a:solidFill>
                <a:latin typeface="IBM Plex Sans" panose="020B0503050203000203" pitchFamily="34" charset="0"/>
              </a:rPr>
              <a:t>T09</a:t>
            </a:r>
            <a:endParaRPr lang="pt-BR" b="1" dirty="0">
              <a:solidFill>
                <a:schemeClr val="bg1"/>
              </a:solidFill>
              <a:latin typeface="IBM Plex Sans" panose="020B0503050203000203" pitchFamily="34" charset="0"/>
            </a:endParaRPr>
          </a:p>
        </p:txBody>
      </p:sp>
      <p:sp>
        <p:nvSpPr>
          <p:cNvPr id="19" name="Balão de Fala: Retângulo com Cantos Arredondados 18">
            <a:extLst>
              <a:ext uri="{FF2B5EF4-FFF2-40B4-BE49-F238E27FC236}">
                <a16:creationId xmlns:a16="http://schemas.microsoft.com/office/drawing/2014/main" id="{24DFA104-4B8A-DB40-3351-538C14BA3DE9}"/>
              </a:ext>
            </a:extLst>
          </p:cNvPr>
          <p:cNvSpPr/>
          <p:nvPr/>
        </p:nvSpPr>
        <p:spPr>
          <a:xfrm>
            <a:off x="820036" y="3766457"/>
            <a:ext cx="2526428" cy="657950"/>
          </a:xfrm>
          <a:prstGeom prst="wedgeRoundRectCallout">
            <a:avLst>
              <a:gd name="adj1" fmla="val 64631"/>
              <a:gd name="adj2" fmla="val -1352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solidFill>
                  <a:schemeClr val="tx1"/>
                </a:solidFill>
                <a:latin typeface="IBM Plex Sans" panose="020B0503050203000203" pitchFamily="34" charset="0"/>
              </a:rPr>
              <a:t>“Sim porque ele é bem fácil de ser usado”</a:t>
            </a:r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506E2088-CB8D-3AF6-6171-9C39F4974584}"/>
              </a:ext>
            </a:extLst>
          </p:cNvPr>
          <p:cNvSpPr txBox="1"/>
          <p:nvPr/>
        </p:nvSpPr>
        <p:spPr>
          <a:xfrm>
            <a:off x="3670301" y="3861715"/>
            <a:ext cx="57694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1" dirty="0">
                <a:solidFill>
                  <a:schemeClr val="bg1"/>
                </a:solidFill>
                <a:latin typeface="IBM Plex Sans" panose="020B0503050203000203" pitchFamily="34" charset="0"/>
              </a:rPr>
              <a:t>T07</a:t>
            </a:r>
          </a:p>
        </p:txBody>
      </p:sp>
      <p:sp>
        <p:nvSpPr>
          <p:cNvPr id="30" name="Balão de Fala: Retângulo com Cantos Arredondados 29">
            <a:extLst>
              <a:ext uri="{FF2B5EF4-FFF2-40B4-BE49-F238E27FC236}">
                <a16:creationId xmlns:a16="http://schemas.microsoft.com/office/drawing/2014/main" id="{C606BFD8-D8F9-41B1-C756-818F2A5C56A0}"/>
              </a:ext>
            </a:extLst>
          </p:cNvPr>
          <p:cNvSpPr/>
          <p:nvPr/>
        </p:nvSpPr>
        <p:spPr>
          <a:xfrm>
            <a:off x="4515665" y="3527372"/>
            <a:ext cx="2496637" cy="1000703"/>
          </a:xfrm>
          <a:prstGeom prst="wedgeRoundRectCallout">
            <a:avLst>
              <a:gd name="adj1" fmla="val 62882"/>
              <a:gd name="adj2" fmla="val -1147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solidFill>
                  <a:schemeClr val="tx1"/>
                </a:solidFill>
                <a:latin typeface="IBM Plex Sans" panose="020B0503050203000203" pitchFamily="34" charset="0"/>
              </a:rPr>
              <a:t>“Sim, achei uma experiência muito confortável e muito útil”</a:t>
            </a:r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A05E51EB-CD5A-5A77-41E4-41A8BBB8F850}"/>
              </a:ext>
            </a:extLst>
          </p:cNvPr>
          <p:cNvSpPr txBox="1"/>
          <p:nvPr/>
        </p:nvSpPr>
        <p:spPr>
          <a:xfrm>
            <a:off x="7285972" y="3788077"/>
            <a:ext cx="57694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 b="1" dirty="0">
                <a:solidFill>
                  <a:schemeClr val="bg1"/>
                </a:solidFill>
                <a:latin typeface="IBM Plex Sans" panose="020B0503050203000203" pitchFamily="34" charset="0"/>
              </a:rPr>
              <a:t>T02</a:t>
            </a:r>
            <a:endParaRPr lang="pt-BR" b="1" dirty="0">
              <a:solidFill>
                <a:schemeClr val="bg1"/>
              </a:solidFill>
              <a:latin typeface="IBM Plex Sans" panose="020B050305020300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68421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470;p39">
            <a:extLst>
              <a:ext uri="{FF2B5EF4-FFF2-40B4-BE49-F238E27FC236}">
                <a16:creationId xmlns:a16="http://schemas.microsoft.com/office/drawing/2014/main" id="{BF6C4414-9D83-D93B-D9E1-2F39D1C3069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  <p:grpSp>
        <p:nvGrpSpPr>
          <p:cNvPr id="26" name="Google Shape;549;p44">
            <a:extLst>
              <a:ext uri="{FF2B5EF4-FFF2-40B4-BE49-F238E27FC236}">
                <a16:creationId xmlns:a16="http://schemas.microsoft.com/office/drawing/2014/main" id="{E70E8185-2EC5-4F55-055B-4BB26B7CAFE3}"/>
              </a:ext>
            </a:extLst>
          </p:cNvPr>
          <p:cNvGrpSpPr/>
          <p:nvPr/>
        </p:nvGrpSpPr>
        <p:grpSpPr>
          <a:xfrm>
            <a:off x="8276571" y="339309"/>
            <a:ext cx="456973" cy="458482"/>
            <a:chOff x="3955900" y="2984500"/>
            <a:chExt cx="414000" cy="422525"/>
          </a:xfrm>
        </p:grpSpPr>
        <p:sp>
          <p:nvSpPr>
            <p:cNvPr id="27" name="Google Shape;550;p44">
              <a:extLst>
                <a:ext uri="{FF2B5EF4-FFF2-40B4-BE49-F238E27FC236}">
                  <a16:creationId xmlns:a16="http://schemas.microsoft.com/office/drawing/2014/main" id="{E823EBC4-1E6B-455E-822A-84B8E044DCFD}"/>
                </a:ext>
              </a:extLst>
            </p:cNvPr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551;p44">
              <a:extLst>
                <a:ext uri="{FF2B5EF4-FFF2-40B4-BE49-F238E27FC236}">
                  <a16:creationId xmlns:a16="http://schemas.microsoft.com/office/drawing/2014/main" id="{9929C983-0331-4A49-F79C-9F91ED741A49}"/>
                </a:ext>
              </a:extLst>
            </p:cNvPr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552;p44">
              <a:extLst>
                <a:ext uri="{FF2B5EF4-FFF2-40B4-BE49-F238E27FC236}">
                  <a16:creationId xmlns:a16="http://schemas.microsoft.com/office/drawing/2014/main" id="{4B88C154-A367-409B-57F5-4E3316DBC6B9}"/>
                </a:ext>
              </a:extLst>
            </p:cNvPr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" name="Google Shape;548;p44">
            <a:extLst>
              <a:ext uri="{FF2B5EF4-FFF2-40B4-BE49-F238E27FC236}">
                <a16:creationId xmlns:a16="http://schemas.microsoft.com/office/drawing/2014/main" id="{05A470B6-29AF-159E-6AAB-4B6ABD67421E}"/>
              </a:ext>
            </a:extLst>
          </p:cNvPr>
          <p:cNvSpPr txBox="1">
            <a:spLocks/>
          </p:cNvSpPr>
          <p:nvPr/>
        </p:nvSpPr>
        <p:spPr>
          <a:xfrm>
            <a:off x="482400" y="492369"/>
            <a:ext cx="7685668" cy="689842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40F20">
                <a:alpha val="4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9pPr>
          </a:lstStyle>
          <a:p>
            <a:r>
              <a:rPr lang="pt-BR" dirty="0"/>
              <a:t>Estudo de Caso – Fase 2</a:t>
            </a:r>
          </a:p>
          <a:p>
            <a:r>
              <a:rPr lang="pt-BR" sz="1900" dirty="0"/>
              <a:t>Percepção dos estudantes sobre o uso de OTA</a:t>
            </a:r>
            <a:endParaRPr lang="en" sz="1900" dirty="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1F90E62F-7AA9-C8BB-0531-DCBAB899902C}"/>
              </a:ext>
            </a:extLst>
          </p:cNvPr>
          <p:cNvSpPr txBox="1"/>
          <p:nvPr/>
        </p:nvSpPr>
        <p:spPr>
          <a:xfrm>
            <a:off x="482400" y="1367619"/>
            <a:ext cx="73805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b="1" dirty="0">
                <a:solidFill>
                  <a:schemeClr val="bg1"/>
                </a:solidFill>
                <a:latin typeface="IBM Plex Sans" panose="020B0503050203000203" pitchFamily="34" charset="0"/>
              </a:rPr>
              <a:t>Questão 2: </a:t>
            </a:r>
            <a:r>
              <a:rPr lang="pt-BR" sz="1800" dirty="0">
                <a:solidFill>
                  <a:schemeClr val="bg1"/>
                </a:solidFill>
                <a:latin typeface="IBM Plex Sans" panose="020B0503050203000203" pitchFamily="34" charset="0"/>
              </a:rPr>
              <a:t>O que foi fácil ao usar o OTA Quadro Trigonométrico?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7DEB74EF-17FB-F615-0E51-6AAECA72929E}"/>
              </a:ext>
            </a:extLst>
          </p:cNvPr>
          <p:cNvSpPr txBox="1"/>
          <p:nvPr/>
        </p:nvSpPr>
        <p:spPr>
          <a:xfrm>
            <a:off x="587649" y="1771485"/>
            <a:ext cx="79753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b="1" i="0" dirty="0">
                <a:solidFill>
                  <a:schemeClr val="accent1"/>
                </a:solidFill>
                <a:effectLst/>
                <a:latin typeface="IBM Plex Sans" panose="020B0503050203000203" pitchFamily="34" charset="0"/>
              </a:rPr>
              <a:t>O OBJETO TANGÍVEL TORNOU MAIS FÁCIL A LOCALIZAÇÃO/DESCOBERTA DOS ÂNGULOS E VALORES DE SENO, COSSENO E TANGENTE</a:t>
            </a:r>
            <a:endParaRPr lang="pt-BR" sz="1600" b="1" dirty="0">
              <a:solidFill>
                <a:schemeClr val="accent1"/>
              </a:solidFill>
              <a:latin typeface="IBM Plex Sans" panose="020B0503050203000203" pitchFamily="34" charset="0"/>
            </a:endParaRPr>
          </a:p>
        </p:txBody>
      </p:sp>
      <p:sp>
        <p:nvSpPr>
          <p:cNvPr id="2" name="Balão de Fala: Retângulo com Cantos Arredondados 1">
            <a:extLst>
              <a:ext uri="{FF2B5EF4-FFF2-40B4-BE49-F238E27FC236}">
                <a16:creationId xmlns:a16="http://schemas.microsoft.com/office/drawing/2014/main" id="{DED4FA53-148E-0B6F-BAC5-E94B2F280388}"/>
              </a:ext>
            </a:extLst>
          </p:cNvPr>
          <p:cNvSpPr/>
          <p:nvPr/>
        </p:nvSpPr>
        <p:spPr>
          <a:xfrm>
            <a:off x="1189319" y="2396015"/>
            <a:ext cx="1641820" cy="1000703"/>
          </a:xfrm>
          <a:prstGeom prst="wedgeRoundRectCallout">
            <a:avLst>
              <a:gd name="adj1" fmla="val 62882"/>
              <a:gd name="adj2" fmla="val -1147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solidFill>
                  <a:schemeClr val="tx1"/>
                </a:solidFill>
                <a:latin typeface="IBM Plex Sans" panose="020B0503050203000203" pitchFamily="34" charset="0"/>
              </a:rPr>
              <a:t>“Foi mais fácil localizar os ângulos”</a:t>
            </a:r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16" name="Balão de Fala: Retângulo com Cantos Arredondados 15">
            <a:extLst>
              <a:ext uri="{FF2B5EF4-FFF2-40B4-BE49-F238E27FC236}">
                <a16:creationId xmlns:a16="http://schemas.microsoft.com/office/drawing/2014/main" id="{66BE1EB7-6C4B-00A9-D5C6-B85D59C56123}"/>
              </a:ext>
            </a:extLst>
          </p:cNvPr>
          <p:cNvSpPr/>
          <p:nvPr/>
        </p:nvSpPr>
        <p:spPr>
          <a:xfrm>
            <a:off x="4482400" y="2808481"/>
            <a:ext cx="3058725" cy="1182948"/>
          </a:xfrm>
          <a:prstGeom prst="wedgeRoundRectCallout">
            <a:avLst>
              <a:gd name="adj1" fmla="val 61947"/>
              <a:gd name="adj2" fmla="val -204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solidFill>
                  <a:schemeClr val="tx1"/>
                </a:solidFill>
                <a:latin typeface="IBM Plex Sans" panose="020B0503050203000203" pitchFamily="34" charset="0"/>
              </a:rPr>
              <a:t>“Foi bem mais fácil descobrir o seno e o cosseno e a relação entre graus e radianos”</a:t>
            </a:r>
          </a:p>
        </p:txBody>
      </p:sp>
      <p:sp>
        <p:nvSpPr>
          <p:cNvPr id="19" name="Balão de Fala: Retângulo com Cantos Arredondados 18">
            <a:extLst>
              <a:ext uri="{FF2B5EF4-FFF2-40B4-BE49-F238E27FC236}">
                <a16:creationId xmlns:a16="http://schemas.microsoft.com/office/drawing/2014/main" id="{6A4C26D2-21B2-1825-2049-DF0C30294D96}"/>
              </a:ext>
            </a:extLst>
          </p:cNvPr>
          <p:cNvSpPr/>
          <p:nvPr/>
        </p:nvSpPr>
        <p:spPr>
          <a:xfrm>
            <a:off x="1189319" y="3587021"/>
            <a:ext cx="2180049" cy="1000703"/>
          </a:xfrm>
          <a:prstGeom prst="wedgeRoundRectCallout">
            <a:avLst>
              <a:gd name="adj1" fmla="val 60074"/>
              <a:gd name="adj2" fmla="val -349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>
                <a:solidFill>
                  <a:schemeClr val="tx1"/>
                </a:solidFill>
                <a:latin typeface="IBM Plex Sans" panose="020B0503050203000203" pitchFamily="34" charset="0"/>
              </a:rPr>
              <a:t>“Foi muito fácil ver os ângulos, cosseno, seno e a tangente”</a:t>
            </a:r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B3A46EF1-2B55-DFDD-74B2-15D3F79E9248}"/>
              </a:ext>
            </a:extLst>
          </p:cNvPr>
          <p:cNvSpPr txBox="1"/>
          <p:nvPr/>
        </p:nvSpPr>
        <p:spPr>
          <a:xfrm>
            <a:off x="2972653" y="2728890"/>
            <a:ext cx="57694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1" dirty="0">
                <a:solidFill>
                  <a:schemeClr val="bg1"/>
                </a:solidFill>
                <a:latin typeface="IBM Plex Sans" panose="020B0503050203000203" pitchFamily="34" charset="0"/>
              </a:rPr>
              <a:t>T02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51FDC237-3FA6-4036-74F3-77D7B32BEB73}"/>
              </a:ext>
            </a:extLst>
          </p:cNvPr>
          <p:cNvSpPr txBox="1"/>
          <p:nvPr/>
        </p:nvSpPr>
        <p:spPr>
          <a:xfrm>
            <a:off x="7844927" y="3340732"/>
            <a:ext cx="57694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1" dirty="0">
                <a:solidFill>
                  <a:schemeClr val="bg1"/>
                </a:solidFill>
                <a:latin typeface="IBM Plex Sans" panose="020B0503050203000203" pitchFamily="34" charset="0"/>
              </a:rPr>
              <a:t>T04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3D70C25A-906B-31FB-7779-A1A5437D607E}"/>
              </a:ext>
            </a:extLst>
          </p:cNvPr>
          <p:cNvSpPr txBox="1"/>
          <p:nvPr/>
        </p:nvSpPr>
        <p:spPr>
          <a:xfrm>
            <a:off x="3537657" y="3971033"/>
            <a:ext cx="57694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1" dirty="0">
                <a:solidFill>
                  <a:schemeClr val="bg1"/>
                </a:solidFill>
                <a:latin typeface="IBM Plex Sans" panose="020B0503050203000203" pitchFamily="34" charset="0"/>
              </a:rPr>
              <a:t>T08</a:t>
            </a:r>
          </a:p>
        </p:txBody>
      </p:sp>
    </p:spTree>
    <p:extLst>
      <p:ext uri="{BB962C8B-B14F-4D97-AF65-F5344CB8AC3E}">
        <p14:creationId xmlns:p14="http://schemas.microsoft.com/office/powerpoint/2010/main" val="414665492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470;p39">
            <a:extLst>
              <a:ext uri="{FF2B5EF4-FFF2-40B4-BE49-F238E27FC236}">
                <a16:creationId xmlns:a16="http://schemas.microsoft.com/office/drawing/2014/main" id="{BF6C4414-9D83-D93B-D9E1-2F39D1C3069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  <p:grpSp>
        <p:nvGrpSpPr>
          <p:cNvPr id="26" name="Google Shape;549;p44">
            <a:extLst>
              <a:ext uri="{FF2B5EF4-FFF2-40B4-BE49-F238E27FC236}">
                <a16:creationId xmlns:a16="http://schemas.microsoft.com/office/drawing/2014/main" id="{E70E8185-2EC5-4F55-055B-4BB26B7CAFE3}"/>
              </a:ext>
            </a:extLst>
          </p:cNvPr>
          <p:cNvGrpSpPr/>
          <p:nvPr/>
        </p:nvGrpSpPr>
        <p:grpSpPr>
          <a:xfrm>
            <a:off x="8276571" y="339309"/>
            <a:ext cx="456973" cy="458482"/>
            <a:chOff x="3955900" y="2984500"/>
            <a:chExt cx="414000" cy="422525"/>
          </a:xfrm>
        </p:grpSpPr>
        <p:sp>
          <p:nvSpPr>
            <p:cNvPr id="27" name="Google Shape;550;p44">
              <a:extLst>
                <a:ext uri="{FF2B5EF4-FFF2-40B4-BE49-F238E27FC236}">
                  <a16:creationId xmlns:a16="http://schemas.microsoft.com/office/drawing/2014/main" id="{E823EBC4-1E6B-455E-822A-84B8E044DCFD}"/>
                </a:ext>
              </a:extLst>
            </p:cNvPr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551;p44">
              <a:extLst>
                <a:ext uri="{FF2B5EF4-FFF2-40B4-BE49-F238E27FC236}">
                  <a16:creationId xmlns:a16="http://schemas.microsoft.com/office/drawing/2014/main" id="{9929C983-0331-4A49-F79C-9F91ED741A49}"/>
                </a:ext>
              </a:extLst>
            </p:cNvPr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552;p44">
              <a:extLst>
                <a:ext uri="{FF2B5EF4-FFF2-40B4-BE49-F238E27FC236}">
                  <a16:creationId xmlns:a16="http://schemas.microsoft.com/office/drawing/2014/main" id="{4B88C154-A367-409B-57F5-4E3316DBC6B9}"/>
                </a:ext>
              </a:extLst>
            </p:cNvPr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" name="Google Shape;548;p44">
            <a:extLst>
              <a:ext uri="{FF2B5EF4-FFF2-40B4-BE49-F238E27FC236}">
                <a16:creationId xmlns:a16="http://schemas.microsoft.com/office/drawing/2014/main" id="{05A470B6-29AF-159E-6AAB-4B6ABD67421E}"/>
              </a:ext>
            </a:extLst>
          </p:cNvPr>
          <p:cNvSpPr txBox="1">
            <a:spLocks/>
          </p:cNvSpPr>
          <p:nvPr/>
        </p:nvSpPr>
        <p:spPr>
          <a:xfrm>
            <a:off x="482400" y="492369"/>
            <a:ext cx="7685668" cy="689842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40F20">
                <a:alpha val="4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9pPr>
          </a:lstStyle>
          <a:p>
            <a:r>
              <a:rPr lang="pt-BR" dirty="0"/>
              <a:t>Estudo de Caso – Fase 2</a:t>
            </a:r>
          </a:p>
          <a:p>
            <a:r>
              <a:rPr lang="pt-BR" sz="1900" dirty="0"/>
              <a:t>Percepção dos estudantes sobre o uso de OTA</a:t>
            </a:r>
            <a:endParaRPr lang="en" sz="1900" dirty="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1F90E62F-7AA9-C8BB-0531-DCBAB899902C}"/>
              </a:ext>
            </a:extLst>
          </p:cNvPr>
          <p:cNvSpPr txBox="1"/>
          <p:nvPr/>
        </p:nvSpPr>
        <p:spPr>
          <a:xfrm>
            <a:off x="482400" y="1367619"/>
            <a:ext cx="73805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b="1" dirty="0">
                <a:solidFill>
                  <a:schemeClr val="bg1"/>
                </a:solidFill>
                <a:latin typeface="IBM Plex Sans" panose="020B0503050203000203" pitchFamily="34" charset="0"/>
              </a:rPr>
              <a:t>Questão 3: </a:t>
            </a:r>
            <a:r>
              <a:rPr lang="pt-BR" sz="1800" dirty="0">
                <a:solidFill>
                  <a:schemeClr val="bg1"/>
                </a:solidFill>
                <a:latin typeface="IBM Plex Sans" panose="020B0503050203000203" pitchFamily="34" charset="0"/>
              </a:rPr>
              <a:t>O que foi difícil ao usar o OTA Quadro Trigonométrico?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73CEC236-6994-C2FD-B2DA-2E15C9ED4D9F}"/>
              </a:ext>
            </a:extLst>
          </p:cNvPr>
          <p:cNvSpPr txBox="1"/>
          <p:nvPr/>
        </p:nvSpPr>
        <p:spPr>
          <a:xfrm>
            <a:off x="581720" y="1783614"/>
            <a:ext cx="728119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b="1" dirty="0">
                <a:solidFill>
                  <a:schemeClr val="accent1"/>
                </a:solidFill>
                <a:latin typeface="IBM Plex Sans" panose="020B0503050203000203" pitchFamily="34" charset="0"/>
              </a:rPr>
              <a:t>T02, T07 E T09 AFIRMARAM NÃO ENCONTRAR DIFICULDADES NO USO DO OBJETO </a:t>
            </a:r>
          </a:p>
        </p:txBody>
      </p:sp>
      <p:sp>
        <p:nvSpPr>
          <p:cNvPr id="7" name="Balão de Fala: Retângulo 6">
            <a:extLst>
              <a:ext uri="{FF2B5EF4-FFF2-40B4-BE49-F238E27FC236}">
                <a16:creationId xmlns:a16="http://schemas.microsoft.com/office/drawing/2014/main" id="{5EF51DEB-5C6A-EE31-3F22-C43AC15305A3}"/>
              </a:ext>
            </a:extLst>
          </p:cNvPr>
          <p:cNvSpPr/>
          <p:nvPr/>
        </p:nvSpPr>
        <p:spPr>
          <a:xfrm>
            <a:off x="735165" y="2676782"/>
            <a:ext cx="3256264" cy="1048339"/>
          </a:xfrm>
          <a:prstGeom prst="wedge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solidFill>
                  <a:schemeClr val="tx1"/>
                </a:solidFill>
                <a:latin typeface="IBM Plex Sans" panose="020B0503050203000203" pitchFamily="34" charset="0"/>
              </a:rPr>
              <a:t>“Sobre o [exercício de] </a:t>
            </a:r>
            <a:r>
              <a:rPr lang="pt-BR" sz="1600" dirty="0" err="1">
                <a:solidFill>
                  <a:schemeClr val="tx1"/>
                </a:solidFill>
                <a:latin typeface="IBM Plex Sans" panose="020B0503050203000203" pitchFamily="34" charset="0"/>
              </a:rPr>
              <a:t>sen</a:t>
            </a:r>
            <a:r>
              <a:rPr lang="pt-BR" sz="1600" dirty="0">
                <a:solidFill>
                  <a:schemeClr val="tx1"/>
                </a:solidFill>
                <a:latin typeface="IBM Plex Sans" panose="020B0503050203000203" pitchFamily="34" charset="0"/>
              </a:rPr>
              <a:t> e cos, os cálculos são meio confusos, mas foram bem explicados”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16E6B9C1-8080-2A12-B47C-2D22EACA0E62}"/>
              </a:ext>
            </a:extLst>
          </p:cNvPr>
          <p:cNvSpPr txBox="1"/>
          <p:nvPr/>
        </p:nvSpPr>
        <p:spPr>
          <a:xfrm>
            <a:off x="1404257" y="3864237"/>
            <a:ext cx="57694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1" dirty="0">
                <a:solidFill>
                  <a:schemeClr val="bg1"/>
                </a:solidFill>
                <a:latin typeface="IBM Plex Sans" panose="020B0503050203000203" pitchFamily="34" charset="0"/>
              </a:rPr>
              <a:t>T03</a:t>
            </a:r>
          </a:p>
        </p:txBody>
      </p:sp>
      <p:sp>
        <p:nvSpPr>
          <p:cNvPr id="25" name="Balão de Fala: Retângulo 24">
            <a:extLst>
              <a:ext uri="{FF2B5EF4-FFF2-40B4-BE49-F238E27FC236}">
                <a16:creationId xmlns:a16="http://schemas.microsoft.com/office/drawing/2014/main" id="{D90C0B03-7D2E-9DC5-3F14-6E774B788767}"/>
              </a:ext>
            </a:extLst>
          </p:cNvPr>
          <p:cNvSpPr/>
          <p:nvPr/>
        </p:nvSpPr>
        <p:spPr>
          <a:xfrm>
            <a:off x="5096708" y="2673525"/>
            <a:ext cx="2902857" cy="1048339"/>
          </a:xfrm>
          <a:prstGeom prst="wedge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solidFill>
                  <a:schemeClr val="tx1"/>
                </a:solidFill>
                <a:latin typeface="IBM Plex Sans" panose="020B0503050203000203" pitchFamily="34" charset="0"/>
              </a:rPr>
              <a:t>“Alguns bugs dificultaram a minha experiência”</a:t>
            </a: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71FDC65B-4060-A279-6A00-48026188A87E}"/>
              </a:ext>
            </a:extLst>
          </p:cNvPr>
          <p:cNvSpPr txBox="1"/>
          <p:nvPr/>
        </p:nvSpPr>
        <p:spPr>
          <a:xfrm>
            <a:off x="5656944" y="3829501"/>
            <a:ext cx="57694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1" dirty="0">
                <a:solidFill>
                  <a:schemeClr val="bg1"/>
                </a:solidFill>
                <a:latin typeface="IBM Plex Sans" panose="020B0503050203000203" pitchFamily="34" charset="0"/>
              </a:rPr>
              <a:t>T08</a:t>
            </a:r>
          </a:p>
        </p:txBody>
      </p:sp>
    </p:spTree>
    <p:extLst>
      <p:ext uri="{BB962C8B-B14F-4D97-AF65-F5344CB8AC3E}">
        <p14:creationId xmlns:p14="http://schemas.microsoft.com/office/powerpoint/2010/main" val="387159305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470;p39">
            <a:extLst>
              <a:ext uri="{FF2B5EF4-FFF2-40B4-BE49-F238E27FC236}">
                <a16:creationId xmlns:a16="http://schemas.microsoft.com/office/drawing/2014/main" id="{BF6C4414-9D83-D93B-D9E1-2F39D1C3069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  <p:grpSp>
        <p:nvGrpSpPr>
          <p:cNvPr id="26" name="Google Shape;549;p44">
            <a:extLst>
              <a:ext uri="{FF2B5EF4-FFF2-40B4-BE49-F238E27FC236}">
                <a16:creationId xmlns:a16="http://schemas.microsoft.com/office/drawing/2014/main" id="{E70E8185-2EC5-4F55-055B-4BB26B7CAFE3}"/>
              </a:ext>
            </a:extLst>
          </p:cNvPr>
          <p:cNvGrpSpPr/>
          <p:nvPr/>
        </p:nvGrpSpPr>
        <p:grpSpPr>
          <a:xfrm>
            <a:off x="8276571" y="339309"/>
            <a:ext cx="456973" cy="458482"/>
            <a:chOff x="3955900" y="2984500"/>
            <a:chExt cx="414000" cy="422525"/>
          </a:xfrm>
        </p:grpSpPr>
        <p:sp>
          <p:nvSpPr>
            <p:cNvPr id="27" name="Google Shape;550;p44">
              <a:extLst>
                <a:ext uri="{FF2B5EF4-FFF2-40B4-BE49-F238E27FC236}">
                  <a16:creationId xmlns:a16="http://schemas.microsoft.com/office/drawing/2014/main" id="{E823EBC4-1E6B-455E-822A-84B8E044DCFD}"/>
                </a:ext>
              </a:extLst>
            </p:cNvPr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551;p44">
              <a:extLst>
                <a:ext uri="{FF2B5EF4-FFF2-40B4-BE49-F238E27FC236}">
                  <a16:creationId xmlns:a16="http://schemas.microsoft.com/office/drawing/2014/main" id="{9929C983-0331-4A49-F79C-9F91ED741A49}"/>
                </a:ext>
              </a:extLst>
            </p:cNvPr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552;p44">
              <a:extLst>
                <a:ext uri="{FF2B5EF4-FFF2-40B4-BE49-F238E27FC236}">
                  <a16:creationId xmlns:a16="http://schemas.microsoft.com/office/drawing/2014/main" id="{4B88C154-A367-409B-57F5-4E3316DBC6B9}"/>
                </a:ext>
              </a:extLst>
            </p:cNvPr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" name="Google Shape;548;p44">
            <a:extLst>
              <a:ext uri="{FF2B5EF4-FFF2-40B4-BE49-F238E27FC236}">
                <a16:creationId xmlns:a16="http://schemas.microsoft.com/office/drawing/2014/main" id="{05A470B6-29AF-159E-6AAB-4B6ABD67421E}"/>
              </a:ext>
            </a:extLst>
          </p:cNvPr>
          <p:cNvSpPr txBox="1">
            <a:spLocks/>
          </p:cNvSpPr>
          <p:nvPr/>
        </p:nvSpPr>
        <p:spPr>
          <a:xfrm>
            <a:off x="482400" y="492369"/>
            <a:ext cx="7685668" cy="689842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40F20">
                <a:alpha val="4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9pPr>
          </a:lstStyle>
          <a:p>
            <a:r>
              <a:rPr lang="pt-BR" dirty="0"/>
              <a:t>Estudo de Caso – Fase 2</a:t>
            </a:r>
          </a:p>
          <a:p>
            <a:r>
              <a:rPr lang="pt-BR" sz="1900" dirty="0"/>
              <a:t>Percepção dos estudantes sobre o uso de OTA</a:t>
            </a:r>
            <a:endParaRPr lang="en" sz="1900" dirty="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1F90E62F-7AA9-C8BB-0531-DCBAB899902C}"/>
              </a:ext>
            </a:extLst>
          </p:cNvPr>
          <p:cNvSpPr txBox="1"/>
          <p:nvPr/>
        </p:nvSpPr>
        <p:spPr>
          <a:xfrm>
            <a:off x="482400" y="1367619"/>
            <a:ext cx="82511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b="1" dirty="0">
                <a:solidFill>
                  <a:schemeClr val="bg1"/>
                </a:solidFill>
                <a:latin typeface="IBM Plex Sans" panose="020B0503050203000203" pitchFamily="34" charset="0"/>
              </a:rPr>
              <a:t>Questão 4: </a:t>
            </a:r>
            <a:r>
              <a:rPr lang="pt-BR" sz="1800" dirty="0">
                <a:solidFill>
                  <a:schemeClr val="bg1"/>
                </a:solidFill>
                <a:latin typeface="IBM Plex Sans" panose="020B0503050203000203" pitchFamily="34" charset="0"/>
              </a:rPr>
              <a:t>O que você mudaria para melhorar o OTA Quadro Trigonométrico?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7DEB74EF-17FB-F615-0E51-6AAECA72929E}"/>
              </a:ext>
            </a:extLst>
          </p:cNvPr>
          <p:cNvSpPr txBox="1"/>
          <p:nvPr/>
        </p:nvSpPr>
        <p:spPr>
          <a:xfrm>
            <a:off x="587649" y="1811240"/>
            <a:ext cx="446332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b="1" i="0" dirty="0">
                <a:solidFill>
                  <a:schemeClr val="accent1"/>
                </a:solidFill>
                <a:effectLst/>
                <a:latin typeface="IBM Plex Sans" panose="020B0503050203000203" pitchFamily="34" charset="0"/>
              </a:rPr>
              <a:t>T03, T04, T06 E T07 NÃO MUDARIAM NADA</a:t>
            </a:r>
            <a:endParaRPr lang="pt-BR" sz="1600" b="1" dirty="0">
              <a:solidFill>
                <a:schemeClr val="accent1"/>
              </a:solidFill>
              <a:latin typeface="IBM Plex Sans" panose="020B0503050203000203" pitchFamily="34" charset="0"/>
            </a:endParaRPr>
          </a:p>
        </p:txBody>
      </p:sp>
      <p:sp>
        <p:nvSpPr>
          <p:cNvPr id="2" name="Balão de Fala: Retângulo com Cantos Arredondados 1">
            <a:extLst>
              <a:ext uri="{FF2B5EF4-FFF2-40B4-BE49-F238E27FC236}">
                <a16:creationId xmlns:a16="http://schemas.microsoft.com/office/drawing/2014/main" id="{DED4FA53-148E-0B6F-BAC5-E94B2F280388}"/>
              </a:ext>
            </a:extLst>
          </p:cNvPr>
          <p:cNvSpPr/>
          <p:nvPr/>
        </p:nvSpPr>
        <p:spPr>
          <a:xfrm>
            <a:off x="587649" y="2293944"/>
            <a:ext cx="3603128" cy="970776"/>
          </a:xfrm>
          <a:prstGeom prst="wedgeRoundRectCallout">
            <a:avLst>
              <a:gd name="adj1" fmla="val 57645"/>
              <a:gd name="adj2" fmla="val -175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solidFill>
                  <a:schemeClr val="tx1"/>
                </a:solidFill>
                <a:latin typeface="IBM Plex Sans" panose="020B0503050203000203" pitchFamily="34" charset="0"/>
              </a:rPr>
              <a:t>“Apenas a questão da conexão, que as vezes dava uma leve caída, mas nada demais”</a:t>
            </a:r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16" name="Balão de Fala: Retângulo com Cantos Arredondados 15">
            <a:extLst>
              <a:ext uri="{FF2B5EF4-FFF2-40B4-BE49-F238E27FC236}">
                <a16:creationId xmlns:a16="http://schemas.microsoft.com/office/drawing/2014/main" id="{66BE1EB7-6C4B-00A9-D5C6-B85D59C56123}"/>
              </a:ext>
            </a:extLst>
          </p:cNvPr>
          <p:cNvSpPr/>
          <p:nvPr/>
        </p:nvSpPr>
        <p:spPr>
          <a:xfrm>
            <a:off x="5353911" y="2422722"/>
            <a:ext cx="3058725" cy="1182948"/>
          </a:xfrm>
          <a:prstGeom prst="wedgeRoundRectCallout">
            <a:avLst>
              <a:gd name="adj1" fmla="val 31103"/>
              <a:gd name="adj2" fmla="val 8016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solidFill>
                  <a:schemeClr val="tx1"/>
                </a:solidFill>
                <a:latin typeface="IBM Plex Sans" panose="020B0503050203000203" pitchFamily="34" charset="0"/>
              </a:rPr>
              <a:t>“Resolveria os bugs e melhoraria a velocidade que o ponteiro se move e também a</a:t>
            </a:r>
          </a:p>
          <a:p>
            <a:pPr algn="ctr"/>
            <a:r>
              <a:rPr lang="pt-BR" sz="1600" dirty="0">
                <a:solidFill>
                  <a:schemeClr val="tx1"/>
                </a:solidFill>
                <a:latin typeface="IBM Plex Sans" panose="020B0503050203000203" pitchFamily="34" charset="0"/>
              </a:rPr>
              <a:t>precisão.”</a:t>
            </a:r>
          </a:p>
        </p:txBody>
      </p:sp>
      <p:sp>
        <p:nvSpPr>
          <p:cNvPr id="19" name="Balão de Fala: Retângulo com Cantos Arredondados 18">
            <a:extLst>
              <a:ext uri="{FF2B5EF4-FFF2-40B4-BE49-F238E27FC236}">
                <a16:creationId xmlns:a16="http://schemas.microsoft.com/office/drawing/2014/main" id="{6A4C26D2-21B2-1825-2049-DF0C30294D96}"/>
              </a:ext>
            </a:extLst>
          </p:cNvPr>
          <p:cNvSpPr/>
          <p:nvPr/>
        </p:nvSpPr>
        <p:spPr>
          <a:xfrm>
            <a:off x="587648" y="3468915"/>
            <a:ext cx="3984351" cy="1118810"/>
          </a:xfrm>
          <a:prstGeom prst="wedgeRoundRectCallout">
            <a:avLst>
              <a:gd name="adj1" fmla="val 58016"/>
              <a:gd name="adj2" fmla="val -543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>
                <a:solidFill>
                  <a:schemeClr val="tx1"/>
                </a:solidFill>
                <a:latin typeface="IBM Plex Sans" panose="020B0503050203000203" pitchFamily="34" charset="0"/>
              </a:rPr>
              <a:t>“O aparelho utilizado demonstrou falhas quando utilizava. Poderia melhorar para que não aconteça muitas vezes”</a:t>
            </a:r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B3A46EF1-2B55-DFDD-74B2-15D3F79E9248}"/>
              </a:ext>
            </a:extLst>
          </p:cNvPr>
          <p:cNvSpPr txBox="1"/>
          <p:nvPr/>
        </p:nvSpPr>
        <p:spPr>
          <a:xfrm>
            <a:off x="4319500" y="2730320"/>
            <a:ext cx="57694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1" dirty="0">
                <a:solidFill>
                  <a:schemeClr val="bg1"/>
                </a:solidFill>
                <a:latin typeface="IBM Plex Sans" panose="020B0503050203000203" pitchFamily="34" charset="0"/>
              </a:rPr>
              <a:t>T02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51FDC237-3FA6-4036-74F3-77D7B32BEB73}"/>
              </a:ext>
            </a:extLst>
          </p:cNvPr>
          <p:cNvSpPr txBox="1"/>
          <p:nvPr/>
        </p:nvSpPr>
        <p:spPr>
          <a:xfrm>
            <a:off x="7489010" y="3999796"/>
            <a:ext cx="57694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1" dirty="0">
                <a:solidFill>
                  <a:schemeClr val="bg1"/>
                </a:solidFill>
                <a:latin typeface="IBM Plex Sans" panose="020B0503050203000203" pitchFamily="34" charset="0"/>
              </a:rPr>
              <a:t>T08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3D70C25A-906B-31FB-7779-A1A5437D607E}"/>
              </a:ext>
            </a:extLst>
          </p:cNvPr>
          <p:cNvSpPr txBox="1"/>
          <p:nvPr/>
        </p:nvSpPr>
        <p:spPr>
          <a:xfrm>
            <a:off x="4840468" y="3952887"/>
            <a:ext cx="57694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1" dirty="0">
                <a:solidFill>
                  <a:schemeClr val="bg1"/>
                </a:solidFill>
                <a:latin typeface="IBM Plex Sans" panose="020B0503050203000203" pitchFamily="34" charset="0"/>
              </a:rPr>
              <a:t>T05</a:t>
            </a:r>
          </a:p>
        </p:txBody>
      </p:sp>
    </p:spTree>
    <p:extLst>
      <p:ext uri="{BB962C8B-B14F-4D97-AF65-F5344CB8AC3E}">
        <p14:creationId xmlns:p14="http://schemas.microsoft.com/office/powerpoint/2010/main" val="2485700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44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  <p:sp>
        <p:nvSpPr>
          <p:cNvPr id="548" name="Google Shape;548;p44"/>
          <p:cNvSpPr txBox="1">
            <a:spLocks noGrp="1"/>
          </p:cNvSpPr>
          <p:nvPr>
            <p:ph type="title" idx="4294967295"/>
          </p:nvPr>
        </p:nvSpPr>
        <p:spPr>
          <a:xfrm>
            <a:off x="482400" y="410000"/>
            <a:ext cx="6718200" cy="485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" dirty="0"/>
              <a:t>Estudo de Caso – Fase 3</a:t>
            </a:r>
            <a:endParaRPr dirty="0"/>
          </a:p>
        </p:txBody>
      </p:sp>
      <p:grpSp>
        <p:nvGrpSpPr>
          <p:cNvPr id="549" name="Google Shape;549;p44"/>
          <p:cNvGrpSpPr/>
          <p:nvPr/>
        </p:nvGrpSpPr>
        <p:grpSpPr>
          <a:xfrm>
            <a:off x="8276571" y="339309"/>
            <a:ext cx="456973" cy="458482"/>
            <a:chOff x="3955900" y="2984500"/>
            <a:chExt cx="414000" cy="422525"/>
          </a:xfrm>
        </p:grpSpPr>
        <p:sp>
          <p:nvSpPr>
            <p:cNvPr id="550" name="Google Shape;550;p44"/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44"/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44"/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" name="Google Shape;464;p39">
            <a:extLst>
              <a:ext uri="{FF2B5EF4-FFF2-40B4-BE49-F238E27FC236}">
                <a16:creationId xmlns:a16="http://schemas.microsoft.com/office/drawing/2014/main" id="{CE2B50E8-BD5D-805C-220B-5F82B0BD62CE}"/>
              </a:ext>
            </a:extLst>
          </p:cNvPr>
          <p:cNvSpPr txBox="1">
            <a:spLocks/>
          </p:cNvSpPr>
          <p:nvPr/>
        </p:nvSpPr>
        <p:spPr>
          <a:xfrm>
            <a:off x="1347597" y="1782559"/>
            <a:ext cx="6194089" cy="789191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40F20">
                <a:alpha val="4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9pPr>
          </a:lstStyle>
          <a:p>
            <a:r>
              <a:rPr lang="en" sz="20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IBM Plex Sans" panose="020B0503050203000203" pitchFamily="34" charset="0"/>
              </a:rPr>
              <a:t>Objetivo: </a:t>
            </a:r>
            <a:r>
              <a:rPr lang="en" sz="2000" dirty="0">
                <a:latin typeface="IBM Plex Sans" panose="020B0503050203000203" pitchFamily="34" charset="0"/>
              </a:rPr>
              <a:t>Identificar possibilidades de utilização dos dados coletados pelo OTA para acompanhamento da aprendizagem</a:t>
            </a:r>
          </a:p>
        </p:txBody>
      </p:sp>
      <p:sp>
        <p:nvSpPr>
          <p:cNvPr id="10" name="Google Shape;464;p39">
            <a:extLst>
              <a:ext uri="{FF2B5EF4-FFF2-40B4-BE49-F238E27FC236}">
                <a16:creationId xmlns:a16="http://schemas.microsoft.com/office/drawing/2014/main" id="{DA8A5611-CF2D-4331-E0A3-617E1DC5E9C1}"/>
              </a:ext>
            </a:extLst>
          </p:cNvPr>
          <p:cNvSpPr txBox="1">
            <a:spLocks/>
          </p:cNvSpPr>
          <p:nvPr/>
        </p:nvSpPr>
        <p:spPr>
          <a:xfrm>
            <a:off x="1347597" y="3135086"/>
            <a:ext cx="3405832" cy="61817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40F20">
                <a:alpha val="4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9pPr>
          </a:lstStyle>
          <a:p>
            <a:r>
              <a:rPr lang="pt-BR" sz="2000" dirty="0"/>
              <a:t>5 Exercícios</a:t>
            </a:r>
          </a:p>
          <a:p>
            <a:r>
              <a:rPr lang="pt-BR" sz="2000" dirty="0"/>
              <a:t>Métricas de Aprendizagem</a:t>
            </a:r>
          </a:p>
        </p:txBody>
      </p:sp>
    </p:spTree>
    <p:extLst>
      <p:ext uri="{BB962C8B-B14F-4D97-AF65-F5344CB8AC3E}">
        <p14:creationId xmlns:p14="http://schemas.microsoft.com/office/powerpoint/2010/main" val="366604012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44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  <p:sp>
        <p:nvSpPr>
          <p:cNvPr id="548" name="Google Shape;548;p44"/>
          <p:cNvSpPr txBox="1">
            <a:spLocks noGrp="1"/>
          </p:cNvSpPr>
          <p:nvPr>
            <p:ph type="title" idx="4294967295"/>
          </p:nvPr>
        </p:nvSpPr>
        <p:spPr>
          <a:xfrm>
            <a:off x="482399" y="410000"/>
            <a:ext cx="7204759" cy="48890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" dirty="0"/>
              <a:t>Estudo de Caso – Fase 3 - </a:t>
            </a:r>
            <a:r>
              <a:rPr lang="en" sz="2000" dirty="0"/>
              <a:t>Estudo de Viabilidade</a:t>
            </a:r>
            <a:endParaRPr sz="2000" dirty="0"/>
          </a:p>
        </p:txBody>
      </p:sp>
      <p:grpSp>
        <p:nvGrpSpPr>
          <p:cNvPr id="549" name="Google Shape;549;p44"/>
          <p:cNvGrpSpPr/>
          <p:nvPr/>
        </p:nvGrpSpPr>
        <p:grpSpPr>
          <a:xfrm>
            <a:off x="8276571" y="339309"/>
            <a:ext cx="456973" cy="458482"/>
            <a:chOff x="3955900" y="2984500"/>
            <a:chExt cx="414000" cy="422525"/>
          </a:xfrm>
        </p:grpSpPr>
        <p:sp>
          <p:nvSpPr>
            <p:cNvPr id="550" name="Google Shape;550;p44"/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44"/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44"/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" name="Imagem 7">
            <a:extLst>
              <a:ext uri="{FF2B5EF4-FFF2-40B4-BE49-F238E27FC236}">
                <a16:creationId xmlns:a16="http://schemas.microsoft.com/office/drawing/2014/main" id="{529B3DEC-38D1-F3DC-125F-1BB07D5F3CB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974" r="39829" b="19317"/>
          <a:stretch/>
        </p:blipFill>
        <p:spPr>
          <a:xfrm>
            <a:off x="1776422" y="898902"/>
            <a:ext cx="5999954" cy="3698648"/>
          </a:xfrm>
          <a:prstGeom prst="rect">
            <a:avLst/>
          </a:prstGeom>
        </p:spPr>
      </p:pic>
      <p:cxnSp>
        <p:nvCxnSpPr>
          <p:cNvPr id="3" name="Conector: Angulado 2">
            <a:extLst>
              <a:ext uri="{FF2B5EF4-FFF2-40B4-BE49-F238E27FC236}">
                <a16:creationId xmlns:a16="http://schemas.microsoft.com/office/drawing/2014/main" id="{8998DE76-BAED-B75D-7ADD-8404D9F950E2}"/>
              </a:ext>
            </a:extLst>
          </p:cNvPr>
          <p:cNvCxnSpPr>
            <a:cxnSpLocks/>
          </p:cNvCxnSpPr>
          <p:nvPr/>
        </p:nvCxnSpPr>
        <p:spPr>
          <a:xfrm rot="16200000" flipH="1">
            <a:off x="3644809" y="2078886"/>
            <a:ext cx="814251" cy="690039"/>
          </a:xfrm>
          <a:prstGeom prst="bentConnector3">
            <a:avLst>
              <a:gd name="adj1" fmla="val 100848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A2F668DB-DA40-8392-B8D2-00E73F7CB706}"/>
              </a:ext>
            </a:extLst>
          </p:cNvPr>
          <p:cNvSpPr txBox="1"/>
          <p:nvPr/>
        </p:nvSpPr>
        <p:spPr>
          <a:xfrm>
            <a:off x="3423824" y="2592903"/>
            <a:ext cx="484428" cy="2616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1100" b="1">
                <a:ln/>
                <a:solidFill>
                  <a:schemeClr val="accent3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pt-BR" dirty="0"/>
              <a:t>NÃO</a:t>
            </a:r>
          </a:p>
        </p:txBody>
      </p:sp>
      <p:cxnSp>
        <p:nvCxnSpPr>
          <p:cNvPr id="15" name="Conector de Seta Reta 14">
            <a:extLst>
              <a:ext uri="{FF2B5EF4-FFF2-40B4-BE49-F238E27FC236}">
                <a16:creationId xmlns:a16="http://schemas.microsoft.com/office/drawing/2014/main" id="{A64B10F4-6D8F-2E04-06CD-8B5A44DAF74F}"/>
              </a:ext>
            </a:extLst>
          </p:cNvPr>
          <p:cNvCxnSpPr>
            <a:cxnSpLocks/>
          </p:cNvCxnSpPr>
          <p:nvPr/>
        </p:nvCxnSpPr>
        <p:spPr>
          <a:xfrm>
            <a:off x="3237968" y="1868085"/>
            <a:ext cx="36504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Conector de Seta Reta 16">
            <a:extLst>
              <a:ext uri="{FF2B5EF4-FFF2-40B4-BE49-F238E27FC236}">
                <a16:creationId xmlns:a16="http://schemas.microsoft.com/office/drawing/2014/main" id="{982AE19E-49E1-0491-5DA8-1E67735EC489}"/>
              </a:ext>
            </a:extLst>
          </p:cNvPr>
          <p:cNvCxnSpPr>
            <a:cxnSpLocks/>
          </p:cNvCxnSpPr>
          <p:nvPr/>
        </p:nvCxnSpPr>
        <p:spPr>
          <a:xfrm>
            <a:off x="4684631" y="2831031"/>
            <a:ext cx="61752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A76A2D9C-8143-B1A8-FFF9-FA43C7ADD511}"/>
              </a:ext>
            </a:extLst>
          </p:cNvPr>
          <p:cNvSpPr txBox="1"/>
          <p:nvPr/>
        </p:nvSpPr>
        <p:spPr>
          <a:xfrm>
            <a:off x="4529964" y="2831031"/>
            <a:ext cx="926857" cy="2616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sz="1100" b="1">
                <a:ln/>
                <a:solidFill>
                  <a:schemeClr val="accent3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pt-BR" dirty="0"/>
              <a:t>ENTRADAS</a:t>
            </a:r>
          </a:p>
        </p:txBody>
      </p:sp>
      <p:cxnSp>
        <p:nvCxnSpPr>
          <p:cNvPr id="19" name="Conector: Angulado 18">
            <a:extLst>
              <a:ext uri="{FF2B5EF4-FFF2-40B4-BE49-F238E27FC236}">
                <a16:creationId xmlns:a16="http://schemas.microsoft.com/office/drawing/2014/main" id="{B58A9FD4-0808-B5E6-940F-6CEC65FD75D4}"/>
              </a:ext>
            </a:extLst>
          </p:cNvPr>
          <p:cNvCxnSpPr>
            <a:cxnSpLocks/>
          </p:cNvCxnSpPr>
          <p:nvPr/>
        </p:nvCxnSpPr>
        <p:spPr>
          <a:xfrm>
            <a:off x="5669219" y="3013067"/>
            <a:ext cx="690040" cy="357930"/>
          </a:xfrm>
          <a:prstGeom prst="bentConnector3">
            <a:avLst>
              <a:gd name="adj1" fmla="val 3521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0F2C853C-D626-836F-80D6-DFE537D45368}"/>
              </a:ext>
            </a:extLst>
          </p:cNvPr>
          <p:cNvSpPr/>
          <p:nvPr/>
        </p:nvSpPr>
        <p:spPr>
          <a:xfrm>
            <a:off x="2761071" y="1686736"/>
            <a:ext cx="527195" cy="353531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Retângulo: Cantos Arredondados 22">
            <a:extLst>
              <a:ext uri="{FF2B5EF4-FFF2-40B4-BE49-F238E27FC236}">
                <a16:creationId xmlns:a16="http://schemas.microsoft.com/office/drawing/2014/main" id="{F505FB39-037A-A250-37CA-EDB71CD369A9}"/>
              </a:ext>
            </a:extLst>
          </p:cNvPr>
          <p:cNvSpPr/>
          <p:nvPr/>
        </p:nvSpPr>
        <p:spPr>
          <a:xfrm>
            <a:off x="6323095" y="3260912"/>
            <a:ext cx="716439" cy="357930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19029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8" grpId="0"/>
      <p:bldP spid="2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5"/>
          <p:cNvGrpSpPr/>
          <p:nvPr/>
        </p:nvGrpSpPr>
        <p:grpSpPr>
          <a:xfrm>
            <a:off x="8382832" y="308995"/>
            <a:ext cx="554673" cy="598289"/>
            <a:chOff x="5241175" y="4959100"/>
            <a:chExt cx="539775" cy="517775"/>
          </a:xfrm>
        </p:grpSpPr>
        <p:sp>
          <p:nvSpPr>
            <p:cNvPr id="107" name="Google Shape;107;p15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l" t="t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5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l" t="t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5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l" t="t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5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l" t="t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5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l" t="t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5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l" t="t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3" name="Google Shape;113;p15"/>
          <p:cNvSpPr txBox="1">
            <a:spLocks noGrp="1"/>
          </p:cNvSpPr>
          <p:nvPr>
            <p:ph type="title"/>
          </p:nvPr>
        </p:nvSpPr>
        <p:spPr>
          <a:xfrm>
            <a:off x="678088" y="747039"/>
            <a:ext cx="6990697" cy="639988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Nosso modo de “pensar” e “enxergar” o mundo é afetado pela tecnologia</a:t>
            </a:r>
            <a:endParaRPr sz="2000" dirty="0"/>
          </a:p>
        </p:txBody>
      </p:sp>
      <p:sp>
        <p:nvSpPr>
          <p:cNvPr id="114" name="Google Shape;114;p15"/>
          <p:cNvSpPr txBox="1">
            <a:spLocks noGrp="1"/>
          </p:cNvSpPr>
          <p:nvPr>
            <p:ph type="sldNum" idx="12"/>
          </p:nvPr>
        </p:nvSpPr>
        <p:spPr>
          <a:xfrm>
            <a:off x="8328327" y="42621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16" name="Google Shape;140;p17">
            <a:extLst>
              <a:ext uri="{FF2B5EF4-FFF2-40B4-BE49-F238E27FC236}">
                <a16:creationId xmlns:a16="http://schemas.microsoft.com/office/drawing/2014/main" id="{859809FE-5740-B284-9293-5671D0EB59AD}"/>
              </a:ext>
            </a:extLst>
          </p:cNvPr>
          <p:cNvSpPr txBox="1"/>
          <p:nvPr/>
        </p:nvSpPr>
        <p:spPr>
          <a:xfrm>
            <a:off x="644182" y="2262271"/>
            <a:ext cx="4314579" cy="1415877"/>
          </a:xfrm>
          <a:prstGeom prst="rect">
            <a:avLst/>
          </a:prstGeom>
          <a:solidFill>
            <a:schemeClr val="accent1">
              <a:lumMod val="50000"/>
            </a:schemeClr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rPr>
              <a:t>A educação escolar também precisa deixar-se afetar por ela de modo que surjam novas metodologias e práticas pedagógicas.</a:t>
            </a:r>
            <a:endParaRPr sz="1800" dirty="0">
              <a:solidFill>
                <a:schemeClr val="lt1"/>
              </a:solidFill>
              <a:latin typeface="IBM Plex Serif SemiBold"/>
              <a:ea typeface="IBM Plex Serif SemiBold"/>
              <a:cs typeface="IBM Plex Serif SemiBold"/>
              <a:sym typeface="IBM Plex Serif SemiBold"/>
            </a:endParaRPr>
          </a:p>
        </p:txBody>
      </p:sp>
      <p:grpSp>
        <p:nvGrpSpPr>
          <p:cNvPr id="21" name="Google Shape;141;p17">
            <a:extLst>
              <a:ext uri="{FF2B5EF4-FFF2-40B4-BE49-F238E27FC236}">
                <a16:creationId xmlns:a16="http://schemas.microsoft.com/office/drawing/2014/main" id="{B577CF3A-32F8-C54F-9D21-D4A630CB502E}"/>
              </a:ext>
            </a:extLst>
          </p:cNvPr>
          <p:cNvGrpSpPr/>
          <p:nvPr/>
        </p:nvGrpSpPr>
        <p:grpSpPr>
          <a:xfrm>
            <a:off x="5306359" y="1647470"/>
            <a:ext cx="3234595" cy="2659284"/>
            <a:chOff x="4876350" y="1606575"/>
            <a:chExt cx="3649843" cy="3000675"/>
          </a:xfrm>
        </p:grpSpPr>
        <p:pic>
          <p:nvPicPr>
            <p:cNvPr id="22" name="Google Shape;142;p17">
              <a:extLst>
                <a:ext uri="{FF2B5EF4-FFF2-40B4-BE49-F238E27FC236}">
                  <a16:creationId xmlns:a16="http://schemas.microsoft.com/office/drawing/2014/main" id="{3A7F2021-3C15-4BFC-FA51-0ED412BEE5F5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270150" y="1658124"/>
              <a:ext cx="1751415" cy="28954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" name="Google Shape;143;p17">
              <a:extLst>
                <a:ext uri="{FF2B5EF4-FFF2-40B4-BE49-F238E27FC236}">
                  <a16:creationId xmlns:a16="http://schemas.microsoft.com/office/drawing/2014/main" id="{36252C26-1E98-6CB7-06D2-778345A9BB41}"/>
                </a:ext>
              </a:extLst>
            </p:cNvPr>
            <p:cNvSpPr/>
            <p:nvPr/>
          </p:nvSpPr>
          <p:spPr>
            <a:xfrm>
              <a:off x="4876350" y="2492975"/>
              <a:ext cx="1327200" cy="12171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44;p17">
              <a:extLst>
                <a:ext uri="{FF2B5EF4-FFF2-40B4-BE49-F238E27FC236}">
                  <a16:creationId xmlns:a16="http://schemas.microsoft.com/office/drawing/2014/main" id="{8BF77E5C-E8CF-4824-E095-C43894327A76}"/>
                </a:ext>
              </a:extLst>
            </p:cNvPr>
            <p:cNvSpPr/>
            <p:nvPr/>
          </p:nvSpPr>
          <p:spPr>
            <a:xfrm>
              <a:off x="4921350" y="2540525"/>
              <a:ext cx="1244700" cy="1117200"/>
            </a:xfrm>
            <a:prstGeom prst="ellipse">
              <a:avLst/>
            </a:prstGeom>
            <a:solidFill>
              <a:srgbClr val="9FC5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b="1" dirty="0">
                  <a:latin typeface="IBM Plex Sans"/>
                  <a:ea typeface="IBM Plex Sans"/>
                  <a:cs typeface="IBM Plex Sans"/>
                  <a:sym typeface="IBM Plex Sans"/>
                </a:rPr>
                <a:t>Educação 4.0</a:t>
              </a:r>
              <a:endParaRPr sz="1000" b="1" dirty="0"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25" name="Google Shape;145;p17">
              <a:extLst>
                <a:ext uri="{FF2B5EF4-FFF2-40B4-BE49-F238E27FC236}">
                  <a16:creationId xmlns:a16="http://schemas.microsoft.com/office/drawing/2014/main" id="{E2BF05BD-A25F-C73C-B67D-2A1D556B6E17}"/>
                </a:ext>
              </a:extLst>
            </p:cNvPr>
            <p:cNvSpPr txBox="1"/>
            <p:nvPr/>
          </p:nvSpPr>
          <p:spPr>
            <a:xfrm>
              <a:off x="5887275" y="1606575"/>
              <a:ext cx="1210500" cy="20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dirty="0">
                  <a:solidFill>
                    <a:srgbClr val="FFFFFF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Cultura</a:t>
              </a:r>
              <a:r>
                <a:rPr lang="en" sz="1200" dirty="0">
                  <a:solidFill>
                    <a:srgbClr val="FFFFFF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 </a:t>
              </a:r>
              <a:r>
                <a:rPr lang="en" sz="1200" b="1" dirty="0">
                  <a:solidFill>
                    <a:srgbClr val="FFFFFF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Maker</a:t>
              </a:r>
              <a:endParaRPr sz="1200" b="1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26" name="Google Shape;146;p17">
              <a:extLst>
                <a:ext uri="{FF2B5EF4-FFF2-40B4-BE49-F238E27FC236}">
                  <a16:creationId xmlns:a16="http://schemas.microsoft.com/office/drawing/2014/main" id="{E2AF2C5A-C927-97D7-37A6-A41A149CB1C5}"/>
                </a:ext>
              </a:extLst>
            </p:cNvPr>
            <p:cNvSpPr txBox="1"/>
            <p:nvPr/>
          </p:nvSpPr>
          <p:spPr>
            <a:xfrm>
              <a:off x="7060600" y="3003050"/>
              <a:ext cx="666702" cy="28738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dirty="0">
                  <a:solidFill>
                    <a:srgbClr val="FFFFFF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STEAM</a:t>
              </a:r>
              <a:endParaRPr sz="1200" b="1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27" name="Google Shape;147;p17">
              <a:extLst>
                <a:ext uri="{FF2B5EF4-FFF2-40B4-BE49-F238E27FC236}">
                  <a16:creationId xmlns:a16="http://schemas.microsoft.com/office/drawing/2014/main" id="{FA43F70E-BE5F-4851-2BA7-96B9724A98D2}"/>
                </a:ext>
              </a:extLst>
            </p:cNvPr>
            <p:cNvSpPr txBox="1"/>
            <p:nvPr/>
          </p:nvSpPr>
          <p:spPr>
            <a:xfrm>
              <a:off x="5868550" y="4393375"/>
              <a:ext cx="2235437" cy="2138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dirty="0">
                  <a:solidFill>
                    <a:srgbClr val="FFFFFF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Aprendizagem por Projetos</a:t>
              </a:r>
              <a:endParaRPr sz="1200" b="1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28" name="Google Shape;148;p17">
              <a:extLst>
                <a:ext uri="{FF2B5EF4-FFF2-40B4-BE49-F238E27FC236}">
                  <a16:creationId xmlns:a16="http://schemas.microsoft.com/office/drawing/2014/main" id="{6CAF38AD-64DE-E9EE-9E3A-FF4D126D3EC5}"/>
                </a:ext>
              </a:extLst>
            </p:cNvPr>
            <p:cNvSpPr txBox="1"/>
            <p:nvPr/>
          </p:nvSpPr>
          <p:spPr>
            <a:xfrm>
              <a:off x="6701299" y="2242276"/>
              <a:ext cx="1824894" cy="2184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dirty="0">
                  <a:solidFill>
                    <a:srgbClr val="FFFFFF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Sala de Aula Invertida</a:t>
              </a:r>
              <a:endParaRPr sz="1200" b="1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29" name="Google Shape;149;p17">
              <a:extLst>
                <a:ext uri="{FF2B5EF4-FFF2-40B4-BE49-F238E27FC236}">
                  <a16:creationId xmlns:a16="http://schemas.microsoft.com/office/drawing/2014/main" id="{7234F263-E203-E5F5-5787-DC15AA3B3F10}"/>
                </a:ext>
              </a:extLst>
            </p:cNvPr>
            <p:cNvSpPr txBox="1"/>
            <p:nvPr/>
          </p:nvSpPr>
          <p:spPr>
            <a:xfrm>
              <a:off x="6738674" y="3842825"/>
              <a:ext cx="1293133" cy="28738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dirty="0">
                  <a:solidFill>
                    <a:srgbClr val="FFFFFF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Ensino Híbrido</a:t>
              </a:r>
              <a:endParaRPr sz="1200" b="1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44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  <p:sp>
        <p:nvSpPr>
          <p:cNvPr id="548" name="Google Shape;548;p44"/>
          <p:cNvSpPr txBox="1">
            <a:spLocks noGrp="1"/>
          </p:cNvSpPr>
          <p:nvPr>
            <p:ph type="title" idx="4294967295"/>
          </p:nvPr>
        </p:nvSpPr>
        <p:spPr>
          <a:xfrm>
            <a:off x="482399" y="410000"/>
            <a:ext cx="7204759" cy="48890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" dirty="0"/>
              <a:t>Estudo de Caso – Fase 3 - </a:t>
            </a:r>
            <a:r>
              <a:rPr lang="en" sz="2000" dirty="0"/>
              <a:t>Estudo de Viabilidade</a:t>
            </a:r>
            <a:endParaRPr sz="2000" dirty="0"/>
          </a:p>
        </p:txBody>
      </p:sp>
      <p:grpSp>
        <p:nvGrpSpPr>
          <p:cNvPr id="549" name="Google Shape;549;p44"/>
          <p:cNvGrpSpPr/>
          <p:nvPr/>
        </p:nvGrpSpPr>
        <p:grpSpPr>
          <a:xfrm>
            <a:off x="8276571" y="339309"/>
            <a:ext cx="456973" cy="458482"/>
            <a:chOff x="3955900" y="2984500"/>
            <a:chExt cx="414000" cy="422525"/>
          </a:xfrm>
        </p:grpSpPr>
        <p:sp>
          <p:nvSpPr>
            <p:cNvPr id="550" name="Google Shape;550;p44"/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44"/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44"/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" name="Imagem 7">
            <a:extLst>
              <a:ext uri="{FF2B5EF4-FFF2-40B4-BE49-F238E27FC236}">
                <a16:creationId xmlns:a16="http://schemas.microsoft.com/office/drawing/2014/main" id="{529B3DEC-38D1-F3DC-125F-1BB07D5F3CB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974" r="45285" b="19317"/>
          <a:stretch/>
        </p:blipFill>
        <p:spPr>
          <a:xfrm>
            <a:off x="1776422" y="898902"/>
            <a:ext cx="5455868" cy="3698648"/>
          </a:xfrm>
          <a:prstGeom prst="rect">
            <a:avLst/>
          </a:prstGeom>
        </p:spPr>
      </p:pic>
      <p:cxnSp>
        <p:nvCxnSpPr>
          <p:cNvPr id="3" name="Conector: Angulado 2">
            <a:extLst>
              <a:ext uri="{FF2B5EF4-FFF2-40B4-BE49-F238E27FC236}">
                <a16:creationId xmlns:a16="http://schemas.microsoft.com/office/drawing/2014/main" id="{8998DE76-BAED-B75D-7ADD-8404D9F950E2}"/>
              </a:ext>
            </a:extLst>
          </p:cNvPr>
          <p:cNvCxnSpPr>
            <a:cxnSpLocks/>
          </p:cNvCxnSpPr>
          <p:nvPr/>
        </p:nvCxnSpPr>
        <p:spPr>
          <a:xfrm rot="16200000" flipH="1">
            <a:off x="3644809" y="2078886"/>
            <a:ext cx="814251" cy="690039"/>
          </a:xfrm>
          <a:prstGeom prst="bentConnector3">
            <a:avLst>
              <a:gd name="adj1" fmla="val 100848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A2F668DB-DA40-8392-B8D2-00E73F7CB706}"/>
              </a:ext>
            </a:extLst>
          </p:cNvPr>
          <p:cNvSpPr txBox="1"/>
          <p:nvPr/>
        </p:nvSpPr>
        <p:spPr>
          <a:xfrm>
            <a:off x="3423824" y="2592903"/>
            <a:ext cx="484428" cy="2616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1100" b="1">
                <a:ln/>
                <a:solidFill>
                  <a:schemeClr val="accent3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pt-BR" dirty="0"/>
              <a:t>NÃO</a:t>
            </a:r>
          </a:p>
        </p:txBody>
      </p:sp>
      <p:cxnSp>
        <p:nvCxnSpPr>
          <p:cNvPr id="15" name="Conector de Seta Reta 14">
            <a:extLst>
              <a:ext uri="{FF2B5EF4-FFF2-40B4-BE49-F238E27FC236}">
                <a16:creationId xmlns:a16="http://schemas.microsoft.com/office/drawing/2014/main" id="{A64B10F4-6D8F-2E04-06CD-8B5A44DAF74F}"/>
              </a:ext>
            </a:extLst>
          </p:cNvPr>
          <p:cNvCxnSpPr>
            <a:cxnSpLocks/>
          </p:cNvCxnSpPr>
          <p:nvPr/>
        </p:nvCxnSpPr>
        <p:spPr>
          <a:xfrm>
            <a:off x="3237968" y="1868085"/>
            <a:ext cx="36504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Conector de Seta Reta 16">
            <a:extLst>
              <a:ext uri="{FF2B5EF4-FFF2-40B4-BE49-F238E27FC236}">
                <a16:creationId xmlns:a16="http://schemas.microsoft.com/office/drawing/2014/main" id="{982AE19E-49E1-0491-5DA8-1E67735EC489}"/>
              </a:ext>
            </a:extLst>
          </p:cNvPr>
          <p:cNvCxnSpPr>
            <a:cxnSpLocks/>
          </p:cNvCxnSpPr>
          <p:nvPr/>
        </p:nvCxnSpPr>
        <p:spPr>
          <a:xfrm>
            <a:off x="4684631" y="2831031"/>
            <a:ext cx="61752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A76A2D9C-8143-B1A8-FFF9-FA43C7ADD511}"/>
              </a:ext>
            </a:extLst>
          </p:cNvPr>
          <p:cNvSpPr txBox="1"/>
          <p:nvPr/>
        </p:nvSpPr>
        <p:spPr>
          <a:xfrm>
            <a:off x="4529964" y="2831031"/>
            <a:ext cx="926857" cy="2616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sz="1100" b="1">
                <a:ln/>
                <a:solidFill>
                  <a:schemeClr val="accent3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pt-BR" dirty="0"/>
              <a:t>ENTRADAS</a:t>
            </a:r>
          </a:p>
        </p:txBody>
      </p:sp>
      <p:cxnSp>
        <p:nvCxnSpPr>
          <p:cNvPr id="19" name="Conector: Angulado 18">
            <a:extLst>
              <a:ext uri="{FF2B5EF4-FFF2-40B4-BE49-F238E27FC236}">
                <a16:creationId xmlns:a16="http://schemas.microsoft.com/office/drawing/2014/main" id="{B58A9FD4-0808-B5E6-940F-6CEC65FD75D4}"/>
              </a:ext>
            </a:extLst>
          </p:cNvPr>
          <p:cNvCxnSpPr>
            <a:cxnSpLocks/>
          </p:cNvCxnSpPr>
          <p:nvPr/>
        </p:nvCxnSpPr>
        <p:spPr>
          <a:xfrm>
            <a:off x="5669219" y="3013067"/>
            <a:ext cx="690040" cy="357930"/>
          </a:xfrm>
          <a:prstGeom prst="bentConnector3">
            <a:avLst>
              <a:gd name="adj1" fmla="val 3521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0F2C853C-D626-836F-80D6-DFE537D45368}"/>
              </a:ext>
            </a:extLst>
          </p:cNvPr>
          <p:cNvSpPr/>
          <p:nvPr/>
        </p:nvSpPr>
        <p:spPr>
          <a:xfrm>
            <a:off x="2761071" y="1686736"/>
            <a:ext cx="527195" cy="353531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Retângulo: Cantos Arredondados 22">
            <a:extLst>
              <a:ext uri="{FF2B5EF4-FFF2-40B4-BE49-F238E27FC236}">
                <a16:creationId xmlns:a16="http://schemas.microsoft.com/office/drawing/2014/main" id="{F505FB39-037A-A250-37CA-EDB71CD369A9}"/>
              </a:ext>
            </a:extLst>
          </p:cNvPr>
          <p:cNvSpPr/>
          <p:nvPr/>
        </p:nvSpPr>
        <p:spPr>
          <a:xfrm>
            <a:off x="6323095" y="3260912"/>
            <a:ext cx="716439" cy="357930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4" name="Imagem 23">
            <a:extLst>
              <a:ext uri="{FF2B5EF4-FFF2-40B4-BE49-F238E27FC236}">
                <a16:creationId xmlns:a16="http://schemas.microsoft.com/office/drawing/2014/main" id="{798A7C66-319E-5CA2-AF15-678B661036B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79920" y="1267197"/>
            <a:ext cx="5883788" cy="2651412"/>
          </a:xfrm>
          <a:prstGeom prst="rect">
            <a:avLst/>
          </a:prstGeom>
          <a:ln>
            <a:noFill/>
          </a:ln>
          <a:effectLst>
            <a:glow rad="139700">
              <a:schemeClr val="accent6">
                <a:satMod val="175000"/>
                <a:alpha val="40000"/>
              </a:schemeClr>
            </a:glow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12" name="Conector de Seta Reta 11">
            <a:extLst>
              <a:ext uri="{FF2B5EF4-FFF2-40B4-BE49-F238E27FC236}">
                <a16:creationId xmlns:a16="http://schemas.microsoft.com/office/drawing/2014/main" id="{B30C0A5B-4FC1-02E8-B6A3-D06E153A77E2}"/>
              </a:ext>
            </a:extLst>
          </p:cNvPr>
          <p:cNvCxnSpPr/>
          <p:nvPr/>
        </p:nvCxnSpPr>
        <p:spPr>
          <a:xfrm>
            <a:off x="894033" y="2908779"/>
            <a:ext cx="47269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" name="Conector de Seta Reta 30">
            <a:extLst>
              <a:ext uri="{FF2B5EF4-FFF2-40B4-BE49-F238E27FC236}">
                <a16:creationId xmlns:a16="http://schemas.microsoft.com/office/drawing/2014/main" id="{72D7A8FB-912F-F5F5-5A19-B118DF7FECC3}"/>
              </a:ext>
            </a:extLst>
          </p:cNvPr>
          <p:cNvCxnSpPr>
            <a:cxnSpLocks/>
          </p:cNvCxnSpPr>
          <p:nvPr/>
        </p:nvCxnSpPr>
        <p:spPr>
          <a:xfrm>
            <a:off x="1679479" y="2908779"/>
            <a:ext cx="91831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2" name="Retângulo: Cantos Arredondados 31">
            <a:extLst>
              <a:ext uri="{FF2B5EF4-FFF2-40B4-BE49-F238E27FC236}">
                <a16:creationId xmlns:a16="http://schemas.microsoft.com/office/drawing/2014/main" id="{3CC9824A-C67E-0F62-7FCB-095A78B7A462}"/>
              </a:ext>
            </a:extLst>
          </p:cNvPr>
          <p:cNvSpPr/>
          <p:nvPr/>
        </p:nvSpPr>
        <p:spPr>
          <a:xfrm>
            <a:off x="2563914" y="2652065"/>
            <a:ext cx="818424" cy="511255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1A174E88-DFCC-88C0-7D8B-490061374B19}"/>
              </a:ext>
            </a:extLst>
          </p:cNvPr>
          <p:cNvSpPr txBox="1"/>
          <p:nvPr/>
        </p:nvSpPr>
        <p:spPr>
          <a:xfrm>
            <a:off x="1648406" y="2891514"/>
            <a:ext cx="926857" cy="2616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1100" b="1">
                <a:ln/>
                <a:solidFill>
                  <a:schemeClr val="accent3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pt-BR" dirty="0"/>
              <a:t>ENTRADAS</a:t>
            </a:r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099E15FC-F04B-0AEE-3DF1-B342E90AC297}"/>
              </a:ext>
            </a:extLst>
          </p:cNvPr>
          <p:cNvSpPr txBox="1"/>
          <p:nvPr/>
        </p:nvSpPr>
        <p:spPr>
          <a:xfrm>
            <a:off x="2314555" y="3109387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pt-BR" sz="1100" b="1" dirty="0">
                <a:ln/>
                <a:solidFill>
                  <a:schemeClr val="accent3"/>
                </a:solidFill>
                <a:latin typeface="IBM Plex Sans" panose="020B0503050203000203" pitchFamily="34" charset="0"/>
              </a:rPr>
              <a:t>PROPORCIONAL</a:t>
            </a:r>
          </a:p>
        </p:txBody>
      </p:sp>
      <p:cxnSp>
        <p:nvCxnSpPr>
          <p:cNvPr id="20" name="Conector: Angulado 19">
            <a:extLst>
              <a:ext uri="{FF2B5EF4-FFF2-40B4-BE49-F238E27FC236}">
                <a16:creationId xmlns:a16="http://schemas.microsoft.com/office/drawing/2014/main" id="{D91DE971-C076-6CB6-0678-2DB30E4EDB2A}"/>
              </a:ext>
            </a:extLst>
          </p:cNvPr>
          <p:cNvCxnSpPr>
            <a:cxnSpLocks/>
            <a:stCxn id="32" idx="3"/>
          </p:cNvCxnSpPr>
          <p:nvPr/>
        </p:nvCxnSpPr>
        <p:spPr>
          <a:xfrm flipV="1">
            <a:off x="3382338" y="2700226"/>
            <a:ext cx="1504161" cy="207467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9" name="Retângulo: Cantos Arredondados 38">
            <a:extLst>
              <a:ext uri="{FF2B5EF4-FFF2-40B4-BE49-F238E27FC236}">
                <a16:creationId xmlns:a16="http://schemas.microsoft.com/office/drawing/2014/main" id="{A8E8B426-A06B-CD61-7E72-DA77B39C1FFA}"/>
              </a:ext>
            </a:extLst>
          </p:cNvPr>
          <p:cNvSpPr/>
          <p:nvPr/>
        </p:nvSpPr>
        <p:spPr>
          <a:xfrm>
            <a:off x="4903619" y="2386866"/>
            <a:ext cx="758882" cy="520826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BEC8BFFF-5A74-32B0-024A-656E7E5D82FA}"/>
              </a:ext>
            </a:extLst>
          </p:cNvPr>
          <p:cNvSpPr txBox="1"/>
          <p:nvPr/>
        </p:nvSpPr>
        <p:spPr>
          <a:xfrm>
            <a:off x="4839860" y="1793074"/>
            <a:ext cx="1633781" cy="600164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1100" b="1">
                <a:ln/>
                <a:solidFill>
                  <a:schemeClr val="accent3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pt-BR" dirty="0"/>
              <a:t>AGRUPAMENTO: NÃO</a:t>
            </a:r>
          </a:p>
          <a:p>
            <a:r>
              <a:rPr lang="pt-BR" dirty="0"/>
              <a:t>ENTRADAS: SIM</a:t>
            </a:r>
          </a:p>
          <a:p>
            <a:r>
              <a:rPr lang="pt-BR" dirty="0"/>
              <a:t>PROPORCIONAL: SIM</a:t>
            </a:r>
          </a:p>
        </p:txBody>
      </p:sp>
    </p:spTree>
    <p:extLst>
      <p:ext uri="{BB962C8B-B14F-4D97-AF65-F5344CB8AC3E}">
        <p14:creationId xmlns:p14="http://schemas.microsoft.com/office/powerpoint/2010/main" val="3510220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16" grpId="0"/>
      <p:bldP spid="34" grpId="0"/>
      <p:bldP spid="39" grpId="0" animBg="1"/>
      <p:bldP spid="25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44"/>
          <p:cNvSpPr txBox="1">
            <a:spLocks noGrp="1"/>
          </p:cNvSpPr>
          <p:nvPr>
            <p:ph type="sldNum" idx="12"/>
          </p:nvPr>
        </p:nvSpPr>
        <p:spPr>
          <a:xfrm>
            <a:off x="8382341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41</a:t>
            </a:fld>
            <a:endParaRPr/>
          </a:p>
        </p:txBody>
      </p:sp>
      <p:sp>
        <p:nvSpPr>
          <p:cNvPr id="548" name="Google Shape;548;p44"/>
          <p:cNvSpPr txBox="1">
            <a:spLocks noGrp="1"/>
          </p:cNvSpPr>
          <p:nvPr>
            <p:ph type="title" idx="4294967295"/>
          </p:nvPr>
        </p:nvSpPr>
        <p:spPr>
          <a:xfrm>
            <a:off x="482399" y="410000"/>
            <a:ext cx="7204759" cy="48890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" dirty="0"/>
              <a:t>Estudo de Caso – Fase 3 - </a:t>
            </a:r>
            <a:r>
              <a:rPr lang="en" sz="2000" dirty="0"/>
              <a:t>Estudo de Viabilidade</a:t>
            </a:r>
            <a:endParaRPr sz="2000" dirty="0"/>
          </a:p>
        </p:txBody>
      </p:sp>
      <p:grpSp>
        <p:nvGrpSpPr>
          <p:cNvPr id="549" name="Google Shape;549;p44"/>
          <p:cNvGrpSpPr/>
          <p:nvPr/>
        </p:nvGrpSpPr>
        <p:grpSpPr>
          <a:xfrm>
            <a:off x="6519419" y="1929949"/>
            <a:ext cx="456973" cy="458482"/>
            <a:chOff x="3955900" y="2984500"/>
            <a:chExt cx="414000" cy="422525"/>
          </a:xfrm>
        </p:grpSpPr>
        <p:sp>
          <p:nvSpPr>
            <p:cNvPr id="550" name="Google Shape;550;p44"/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44"/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44"/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" name="Imagem 7">
            <a:extLst>
              <a:ext uri="{FF2B5EF4-FFF2-40B4-BE49-F238E27FC236}">
                <a16:creationId xmlns:a16="http://schemas.microsoft.com/office/drawing/2014/main" id="{529B3DEC-38D1-F3DC-125F-1BB07D5F3CB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521" t="5974" r="27746" b="19317"/>
          <a:stretch/>
        </p:blipFill>
        <p:spPr>
          <a:xfrm>
            <a:off x="1793322" y="921148"/>
            <a:ext cx="5557356" cy="3698648"/>
          </a:xfrm>
          <a:prstGeom prst="rect">
            <a:avLst/>
          </a:prstGeom>
        </p:spPr>
      </p:pic>
      <p:cxnSp>
        <p:nvCxnSpPr>
          <p:cNvPr id="3" name="Conector: Angulado 2">
            <a:extLst>
              <a:ext uri="{FF2B5EF4-FFF2-40B4-BE49-F238E27FC236}">
                <a16:creationId xmlns:a16="http://schemas.microsoft.com/office/drawing/2014/main" id="{8998DE76-BAED-B75D-7ADD-8404D9F950E2}"/>
              </a:ext>
            </a:extLst>
          </p:cNvPr>
          <p:cNvCxnSpPr>
            <a:cxnSpLocks/>
          </p:cNvCxnSpPr>
          <p:nvPr/>
        </p:nvCxnSpPr>
        <p:spPr>
          <a:xfrm rot="16200000" flipH="1">
            <a:off x="2014307" y="2101132"/>
            <a:ext cx="814251" cy="690039"/>
          </a:xfrm>
          <a:prstGeom prst="bentConnector3">
            <a:avLst>
              <a:gd name="adj1" fmla="val 100848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A2F668DB-DA40-8392-B8D2-00E73F7CB706}"/>
              </a:ext>
            </a:extLst>
          </p:cNvPr>
          <p:cNvSpPr txBox="1"/>
          <p:nvPr/>
        </p:nvSpPr>
        <p:spPr>
          <a:xfrm>
            <a:off x="1793322" y="2615149"/>
            <a:ext cx="484428" cy="2616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1100" b="1">
                <a:ln/>
                <a:solidFill>
                  <a:schemeClr val="accent3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pt-BR" dirty="0"/>
              <a:t>NÃO</a:t>
            </a:r>
          </a:p>
        </p:txBody>
      </p:sp>
      <p:cxnSp>
        <p:nvCxnSpPr>
          <p:cNvPr id="17" name="Conector de Seta Reta 16">
            <a:extLst>
              <a:ext uri="{FF2B5EF4-FFF2-40B4-BE49-F238E27FC236}">
                <a16:creationId xmlns:a16="http://schemas.microsoft.com/office/drawing/2014/main" id="{982AE19E-49E1-0491-5DA8-1E67735EC489}"/>
              </a:ext>
            </a:extLst>
          </p:cNvPr>
          <p:cNvCxnSpPr>
            <a:cxnSpLocks/>
          </p:cNvCxnSpPr>
          <p:nvPr/>
        </p:nvCxnSpPr>
        <p:spPr>
          <a:xfrm>
            <a:off x="3054129" y="2853277"/>
            <a:ext cx="61752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A76A2D9C-8143-B1A8-FFF9-FA43C7ADD511}"/>
              </a:ext>
            </a:extLst>
          </p:cNvPr>
          <p:cNvSpPr txBox="1"/>
          <p:nvPr/>
        </p:nvSpPr>
        <p:spPr>
          <a:xfrm>
            <a:off x="2899462" y="2853277"/>
            <a:ext cx="926857" cy="2616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sz="1100" b="1">
                <a:ln/>
                <a:solidFill>
                  <a:schemeClr val="accent3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pt-BR" dirty="0"/>
              <a:t>ENTRADAS</a:t>
            </a:r>
          </a:p>
        </p:txBody>
      </p:sp>
      <p:cxnSp>
        <p:nvCxnSpPr>
          <p:cNvPr id="19" name="Conector: Angulado 18">
            <a:extLst>
              <a:ext uri="{FF2B5EF4-FFF2-40B4-BE49-F238E27FC236}">
                <a16:creationId xmlns:a16="http://schemas.microsoft.com/office/drawing/2014/main" id="{B58A9FD4-0808-B5E6-940F-6CEC65FD75D4}"/>
              </a:ext>
            </a:extLst>
          </p:cNvPr>
          <p:cNvCxnSpPr>
            <a:cxnSpLocks/>
          </p:cNvCxnSpPr>
          <p:nvPr/>
        </p:nvCxnSpPr>
        <p:spPr>
          <a:xfrm>
            <a:off x="4038717" y="3035313"/>
            <a:ext cx="690040" cy="357930"/>
          </a:xfrm>
          <a:prstGeom prst="bentConnector3">
            <a:avLst>
              <a:gd name="adj1" fmla="val 3521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3" name="Retângulo: Cantos Arredondados 22">
            <a:extLst>
              <a:ext uri="{FF2B5EF4-FFF2-40B4-BE49-F238E27FC236}">
                <a16:creationId xmlns:a16="http://schemas.microsoft.com/office/drawing/2014/main" id="{F505FB39-037A-A250-37CA-EDB71CD369A9}"/>
              </a:ext>
            </a:extLst>
          </p:cNvPr>
          <p:cNvSpPr/>
          <p:nvPr/>
        </p:nvSpPr>
        <p:spPr>
          <a:xfrm>
            <a:off x="4692593" y="3283158"/>
            <a:ext cx="716439" cy="357930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8" name="Conector de Seta Reta 17">
            <a:extLst>
              <a:ext uri="{FF2B5EF4-FFF2-40B4-BE49-F238E27FC236}">
                <a16:creationId xmlns:a16="http://schemas.microsoft.com/office/drawing/2014/main" id="{09AB82B8-8EA1-770F-5038-A772C0A3DF19}"/>
              </a:ext>
            </a:extLst>
          </p:cNvPr>
          <p:cNvCxnSpPr>
            <a:cxnSpLocks/>
          </p:cNvCxnSpPr>
          <p:nvPr/>
        </p:nvCxnSpPr>
        <p:spPr>
          <a:xfrm>
            <a:off x="5379993" y="3474924"/>
            <a:ext cx="31772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356F80B1-9ABC-DE31-D6FD-346D274E8FB8}"/>
              </a:ext>
            </a:extLst>
          </p:cNvPr>
          <p:cNvSpPr/>
          <p:nvPr/>
        </p:nvSpPr>
        <p:spPr>
          <a:xfrm>
            <a:off x="5619266" y="3283158"/>
            <a:ext cx="760589" cy="357930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4" name="Imagem 23">
            <a:extLst>
              <a:ext uri="{FF2B5EF4-FFF2-40B4-BE49-F238E27FC236}">
                <a16:creationId xmlns:a16="http://schemas.microsoft.com/office/drawing/2014/main" id="{C9C47AA9-04E1-2ACD-FB71-52A5796E99E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493509" y="1110216"/>
            <a:ext cx="6139011" cy="1923381"/>
          </a:xfrm>
          <a:prstGeom prst="rect">
            <a:avLst/>
          </a:prstGeom>
          <a:ln>
            <a:noFill/>
          </a:ln>
          <a:effectLst>
            <a:glow rad="139700">
              <a:schemeClr val="accent6">
                <a:satMod val="175000"/>
                <a:alpha val="40000"/>
              </a:schemeClr>
            </a:glow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5" name="Imagem 24">
            <a:extLst>
              <a:ext uri="{FF2B5EF4-FFF2-40B4-BE49-F238E27FC236}">
                <a16:creationId xmlns:a16="http://schemas.microsoft.com/office/drawing/2014/main" id="{7D54CB5C-E9D4-2153-EF6C-87BB7694DFF1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5011847" y="1396031"/>
            <a:ext cx="3353900" cy="2826321"/>
          </a:xfrm>
          <a:prstGeom prst="rect">
            <a:avLst/>
          </a:prstGeom>
          <a:ln>
            <a:noFill/>
          </a:ln>
          <a:effectLst>
            <a:glow rad="139700">
              <a:schemeClr val="accent6">
                <a:satMod val="175000"/>
                <a:alpha val="40000"/>
              </a:schemeClr>
            </a:glow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3C13C28B-A317-1E34-3CE8-CFEA71FE72FF}"/>
              </a:ext>
            </a:extLst>
          </p:cNvPr>
          <p:cNvSpPr/>
          <p:nvPr/>
        </p:nvSpPr>
        <p:spPr>
          <a:xfrm>
            <a:off x="1093745" y="1608309"/>
            <a:ext cx="978686" cy="589064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6069E97C-B472-AFB4-74F2-B3A9011012DE}"/>
              </a:ext>
            </a:extLst>
          </p:cNvPr>
          <p:cNvCxnSpPr>
            <a:cxnSpLocks/>
          </p:cNvCxnSpPr>
          <p:nvPr/>
        </p:nvCxnSpPr>
        <p:spPr>
          <a:xfrm>
            <a:off x="2072431" y="1914889"/>
            <a:ext cx="27997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6" name="Retângulo: Cantos Arredondados 25">
            <a:extLst>
              <a:ext uri="{FF2B5EF4-FFF2-40B4-BE49-F238E27FC236}">
                <a16:creationId xmlns:a16="http://schemas.microsoft.com/office/drawing/2014/main" id="{FE935AE8-214A-76A1-69C2-0332F92B4FCD}"/>
              </a:ext>
            </a:extLst>
          </p:cNvPr>
          <p:cNvSpPr/>
          <p:nvPr/>
        </p:nvSpPr>
        <p:spPr>
          <a:xfrm>
            <a:off x="2312310" y="1621249"/>
            <a:ext cx="926857" cy="537539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B1923F00-64A3-3C3C-191F-B67148A992FD}"/>
              </a:ext>
            </a:extLst>
          </p:cNvPr>
          <p:cNvSpPr/>
          <p:nvPr/>
        </p:nvSpPr>
        <p:spPr>
          <a:xfrm>
            <a:off x="6490059" y="1721355"/>
            <a:ext cx="1762977" cy="303545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u="sng" dirty="0"/>
          </a:p>
        </p:txBody>
      </p:sp>
      <p:sp>
        <p:nvSpPr>
          <p:cNvPr id="29" name="Retângulo: Cantos Arredondados 28">
            <a:extLst>
              <a:ext uri="{FF2B5EF4-FFF2-40B4-BE49-F238E27FC236}">
                <a16:creationId xmlns:a16="http://schemas.microsoft.com/office/drawing/2014/main" id="{C590A38B-578C-923F-5B23-D008E752A28F}"/>
              </a:ext>
            </a:extLst>
          </p:cNvPr>
          <p:cNvSpPr/>
          <p:nvPr/>
        </p:nvSpPr>
        <p:spPr>
          <a:xfrm>
            <a:off x="5512700" y="2020927"/>
            <a:ext cx="1336048" cy="176170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Retângulo: Cantos Arredondados 30">
            <a:extLst>
              <a:ext uri="{FF2B5EF4-FFF2-40B4-BE49-F238E27FC236}">
                <a16:creationId xmlns:a16="http://schemas.microsoft.com/office/drawing/2014/main" id="{B3C9821C-38FB-A327-4795-0AFA000D9349}"/>
              </a:ext>
            </a:extLst>
          </p:cNvPr>
          <p:cNvSpPr/>
          <p:nvPr/>
        </p:nvSpPr>
        <p:spPr>
          <a:xfrm>
            <a:off x="6533440" y="2239527"/>
            <a:ext cx="1762977" cy="303545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u="sng" dirty="0"/>
          </a:p>
        </p:txBody>
      </p:sp>
      <p:sp>
        <p:nvSpPr>
          <p:cNvPr id="32" name="Retângulo: Cantos Arredondados 31">
            <a:extLst>
              <a:ext uri="{FF2B5EF4-FFF2-40B4-BE49-F238E27FC236}">
                <a16:creationId xmlns:a16="http://schemas.microsoft.com/office/drawing/2014/main" id="{8C4F9122-7DAA-4F0F-496B-174787EFF084}"/>
              </a:ext>
            </a:extLst>
          </p:cNvPr>
          <p:cNvSpPr/>
          <p:nvPr/>
        </p:nvSpPr>
        <p:spPr>
          <a:xfrm>
            <a:off x="6541026" y="2722308"/>
            <a:ext cx="1762977" cy="303545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u="sng" dirty="0"/>
          </a:p>
        </p:txBody>
      </p:sp>
      <p:sp>
        <p:nvSpPr>
          <p:cNvPr id="33" name="Retângulo: Cantos Arredondados 32">
            <a:extLst>
              <a:ext uri="{FF2B5EF4-FFF2-40B4-BE49-F238E27FC236}">
                <a16:creationId xmlns:a16="http://schemas.microsoft.com/office/drawing/2014/main" id="{8FB34522-75DC-1E93-7FF2-F36535367C27}"/>
              </a:ext>
            </a:extLst>
          </p:cNvPr>
          <p:cNvSpPr/>
          <p:nvPr/>
        </p:nvSpPr>
        <p:spPr>
          <a:xfrm>
            <a:off x="6541026" y="3194017"/>
            <a:ext cx="1762977" cy="303545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u="sng" dirty="0"/>
          </a:p>
        </p:txBody>
      </p:sp>
      <p:sp>
        <p:nvSpPr>
          <p:cNvPr id="34" name="Retângulo: Cantos Arredondados 33">
            <a:extLst>
              <a:ext uri="{FF2B5EF4-FFF2-40B4-BE49-F238E27FC236}">
                <a16:creationId xmlns:a16="http://schemas.microsoft.com/office/drawing/2014/main" id="{F6CC7652-6B38-5F37-9E93-F96E10EB22CF}"/>
              </a:ext>
            </a:extLst>
          </p:cNvPr>
          <p:cNvSpPr/>
          <p:nvPr/>
        </p:nvSpPr>
        <p:spPr>
          <a:xfrm>
            <a:off x="5512700" y="2527358"/>
            <a:ext cx="1336048" cy="176170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" name="Retângulo: Cantos Arredondados 34">
            <a:extLst>
              <a:ext uri="{FF2B5EF4-FFF2-40B4-BE49-F238E27FC236}">
                <a16:creationId xmlns:a16="http://schemas.microsoft.com/office/drawing/2014/main" id="{184114CE-D36C-9013-1412-9CD7E67B08AF}"/>
              </a:ext>
            </a:extLst>
          </p:cNvPr>
          <p:cNvSpPr/>
          <p:nvPr/>
        </p:nvSpPr>
        <p:spPr>
          <a:xfrm>
            <a:off x="5542799" y="3005150"/>
            <a:ext cx="1336048" cy="176170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6" name="Retângulo: Cantos Arredondados 35">
            <a:extLst>
              <a:ext uri="{FF2B5EF4-FFF2-40B4-BE49-F238E27FC236}">
                <a16:creationId xmlns:a16="http://schemas.microsoft.com/office/drawing/2014/main" id="{2B311B2C-0E39-B0F8-9ACD-2DE07A835E74}"/>
              </a:ext>
            </a:extLst>
          </p:cNvPr>
          <p:cNvSpPr/>
          <p:nvPr/>
        </p:nvSpPr>
        <p:spPr>
          <a:xfrm>
            <a:off x="5519352" y="3489556"/>
            <a:ext cx="1336048" cy="176170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Retângulo: Cantos Arredondados 36">
            <a:extLst>
              <a:ext uri="{FF2B5EF4-FFF2-40B4-BE49-F238E27FC236}">
                <a16:creationId xmlns:a16="http://schemas.microsoft.com/office/drawing/2014/main" id="{81CAD56C-5F26-A2F3-DA07-4530334A7CB8}"/>
              </a:ext>
            </a:extLst>
          </p:cNvPr>
          <p:cNvSpPr/>
          <p:nvPr/>
        </p:nvSpPr>
        <p:spPr>
          <a:xfrm>
            <a:off x="5519352" y="3759401"/>
            <a:ext cx="1336048" cy="176170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39" name="Conector de Seta Reta 38">
            <a:extLst>
              <a:ext uri="{FF2B5EF4-FFF2-40B4-BE49-F238E27FC236}">
                <a16:creationId xmlns:a16="http://schemas.microsoft.com/office/drawing/2014/main" id="{2830A504-B71A-C9A7-4A3E-B05ABD8BFC4A}"/>
              </a:ext>
            </a:extLst>
          </p:cNvPr>
          <p:cNvCxnSpPr>
            <a:cxnSpLocks/>
          </p:cNvCxnSpPr>
          <p:nvPr/>
        </p:nvCxnSpPr>
        <p:spPr>
          <a:xfrm>
            <a:off x="3239167" y="1899258"/>
            <a:ext cx="504763" cy="1563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2" name="Conector: Angulado 21">
            <a:extLst>
              <a:ext uri="{FF2B5EF4-FFF2-40B4-BE49-F238E27FC236}">
                <a16:creationId xmlns:a16="http://schemas.microsoft.com/office/drawing/2014/main" id="{822101A8-FE22-6B37-BDD6-BEE6EE21D943}"/>
              </a:ext>
            </a:extLst>
          </p:cNvPr>
          <p:cNvCxnSpPr>
            <a:cxnSpLocks/>
            <a:endCxn id="20" idx="2"/>
          </p:cNvCxnSpPr>
          <p:nvPr/>
        </p:nvCxnSpPr>
        <p:spPr>
          <a:xfrm rot="10800000" flipV="1">
            <a:off x="1583089" y="2157407"/>
            <a:ext cx="2371499" cy="39965"/>
          </a:xfrm>
          <a:prstGeom prst="bentConnector4">
            <a:avLst>
              <a:gd name="adj1" fmla="val -523"/>
              <a:gd name="adj2" fmla="val 984889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0" name="CaixaDeTexto 49">
            <a:extLst>
              <a:ext uri="{FF2B5EF4-FFF2-40B4-BE49-F238E27FC236}">
                <a16:creationId xmlns:a16="http://schemas.microsoft.com/office/drawing/2014/main" id="{08DD0FDC-1C43-AAFC-73D2-8B2C76E104F9}"/>
              </a:ext>
            </a:extLst>
          </p:cNvPr>
          <p:cNvSpPr txBox="1"/>
          <p:nvPr/>
        </p:nvSpPr>
        <p:spPr>
          <a:xfrm>
            <a:off x="2556499" y="2370102"/>
            <a:ext cx="449162" cy="2616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1100" b="1">
                <a:ln/>
                <a:solidFill>
                  <a:schemeClr val="accent3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pt-BR" dirty="0"/>
              <a:t>SIM</a:t>
            </a:r>
          </a:p>
        </p:txBody>
      </p:sp>
    </p:spTree>
    <p:extLst>
      <p:ext uri="{BB962C8B-B14F-4D97-AF65-F5344CB8AC3E}">
        <p14:creationId xmlns:p14="http://schemas.microsoft.com/office/powerpoint/2010/main" val="3226196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6" grpId="0" animBg="1"/>
      <p:bldP spid="28" grpId="0" animBg="1"/>
      <p:bldP spid="29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50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44"/>
          <p:cNvSpPr txBox="1">
            <a:spLocks noGrp="1"/>
          </p:cNvSpPr>
          <p:nvPr>
            <p:ph type="sldNum" idx="12"/>
          </p:nvPr>
        </p:nvSpPr>
        <p:spPr>
          <a:xfrm>
            <a:off x="8382341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42</a:t>
            </a:fld>
            <a:endParaRPr/>
          </a:p>
        </p:txBody>
      </p:sp>
      <p:sp>
        <p:nvSpPr>
          <p:cNvPr id="548" name="Google Shape;548;p44"/>
          <p:cNvSpPr txBox="1">
            <a:spLocks noGrp="1"/>
          </p:cNvSpPr>
          <p:nvPr>
            <p:ph type="title" idx="4294967295"/>
          </p:nvPr>
        </p:nvSpPr>
        <p:spPr>
          <a:xfrm>
            <a:off x="482399" y="410000"/>
            <a:ext cx="7204759" cy="48890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" dirty="0"/>
              <a:t>Estudo de Caso – Fase 3 - </a:t>
            </a:r>
            <a:r>
              <a:rPr lang="en" sz="2000" dirty="0"/>
              <a:t>Estudo de Viabilidade</a:t>
            </a:r>
            <a:endParaRPr sz="2000" dirty="0"/>
          </a:p>
        </p:txBody>
      </p:sp>
      <p:grpSp>
        <p:nvGrpSpPr>
          <p:cNvPr id="549" name="Google Shape;549;p44"/>
          <p:cNvGrpSpPr/>
          <p:nvPr/>
        </p:nvGrpSpPr>
        <p:grpSpPr>
          <a:xfrm>
            <a:off x="8276571" y="339309"/>
            <a:ext cx="456973" cy="458482"/>
            <a:chOff x="3955900" y="2984500"/>
            <a:chExt cx="414000" cy="422525"/>
          </a:xfrm>
        </p:grpSpPr>
        <p:sp>
          <p:nvSpPr>
            <p:cNvPr id="550" name="Google Shape;550;p44"/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44"/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44"/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" name="Agrupar 5">
            <a:extLst>
              <a:ext uri="{FF2B5EF4-FFF2-40B4-BE49-F238E27FC236}">
                <a16:creationId xmlns:a16="http://schemas.microsoft.com/office/drawing/2014/main" id="{1267D66C-38DA-5BBE-FF61-1E4179C04642}"/>
              </a:ext>
            </a:extLst>
          </p:cNvPr>
          <p:cNvGrpSpPr/>
          <p:nvPr/>
        </p:nvGrpSpPr>
        <p:grpSpPr>
          <a:xfrm>
            <a:off x="4572000" y="1743153"/>
            <a:ext cx="3989811" cy="2696307"/>
            <a:chOff x="89862" y="752221"/>
            <a:chExt cx="5384829" cy="3639058"/>
          </a:xfrm>
        </p:grpSpPr>
        <p:pic>
          <p:nvPicPr>
            <p:cNvPr id="5" name="Imagem 4">
              <a:extLst>
                <a:ext uri="{FF2B5EF4-FFF2-40B4-BE49-F238E27FC236}">
                  <a16:creationId xmlns:a16="http://schemas.microsoft.com/office/drawing/2014/main" id="{18FA7AA9-4B87-B354-1999-6E74920456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79817"/>
            <a:stretch/>
          </p:blipFill>
          <p:spPr>
            <a:xfrm>
              <a:off x="89862" y="752221"/>
              <a:ext cx="1809276" cy="3639058"/>
            </a:xfrm>
            <a:prstGeom prst="rect">
              <a:avLst/>
            </a:prstGeom>
          </p:spPr>
        </p:pic>
        <p:pic>
          <p:nvPicPr>
            <p:cNvPr id="28" name="Imagem 27">
              <a:extLst>
                <a:ext uri="{FF2B5EF4-FFF2-40B4-BE49-F238E27FC236}">
                  <a16:creationId xmlns:a16="http://schemas.microsoft.com/office/drawing/2014/main" id="{21970B20-5A53-8B17-7E86-F1756DC39D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60113" r="1"/>
            <a:stretch/>
          </p:blipFill>
          <p:spPr>
            <a:xfrm>
              <a:off x="1899138" y="752221"/>
              <a:ext cx="3575553" cy="363905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F61DA03A-AA95-BD4C-4599-CB31C19F5C48}"/>
              </a:ext>
            </a:extLst>
          </p:cNvPr>
          <p:cNvSpPr txBox="1"/>
          <p:nvPr/>
        </p:nvSpPr>
        <p:spPr>
          <a:xfrm>
            <a:off x="4572000" y="1219933"/>
            <a:ext cx="3989811" cy="52322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40F20">
                <a:alpha val="4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1pPr>
            <a:lvl2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2pPr>
            <a:lvl3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3pPr>
            <a:lvl4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4pPr>
            <a:lvl5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5pPr>
            <a:lvl6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6pPr>
            <a:lvl7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7pPr>
            <a:lvl8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8pPr>
            <a:lvl9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9pPr>
          </a:lstStyle>
          <a:p>
            <a:pPr algn="ctr"/>
            <a:r>
              <a:rPr lang="pt-BR" sz="1800" dirty="0"/>
              <a:t>Tabela</a:t>
            </a:r>
            <a:r>
              <a:rPr lang="en" sz="1800" dirty="0"/>
              <a:t> 5.30 - Nota Ponderada</a:t>
            </a:r>
          </a:p>
          <a:p>
            <a:pPr algn="ctr"/>
            <a:r>
              <a:rPr lang="en" sz="1800" dirty="0"/>
              <a:t>ENTRADAS</a:t>
            </a:r>
            <a:endParaRPr lang="pt-BR" sz="1800" dirty="0"/>
          </a:p>
        </p:txBody>
      </p:sp>
      <p:grpSp>
        <p:nvGrpSpPr>
          <p:cNvPr id="32" name="Agrupar 31">
            <a:extLst>
              <a:ext uri="{FF2B5EF4-FFF2-40B4-BE49-F238E27FC236}">
                <a16:creationId xmlns:a16="http://schemas.microsoft.com/office/drawing/2014/main" id="{D9BD1CE3-42BB-3EBE-D3D2-BF41A2525601}"/>
              </a:ext>
            </a:extLst>
          </p:cNvPr>
          <p:cNvGrpSpPr/>
          <p:nvPr/>
        </p:nvGrpSpPr>
        <p:grpSpPr>
          <a:xfrm>
            <a:off x="482399" y="1740119"/>
            <a:ext cx="3970172" cy="2699342"/>
            <a:chOff x="80335" y="737930"/>
            <a:chExt cx="5394335" cy="3667638"/>
          </a:xfrm>
        </p:grpSpPr>
        <p:pic>
          <p:nvPicPr>
            <p:cNvPr id="33" name="Imagem 32">
              <a:extLst>
                <a:ext uri="{FF2B5EF4-FFF2-40B4-BE49-F238E27FC236}">
                  <a16:creationId xmlns:a16="http://schemas.microsoft.com/office/drawing/2014/main" id="{A80E6F21-EBB3-EBDE-AB3F-A53413E4B8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79901"/>
            <a:stretch/>
          </p:blipFill>
          <p:spPr>
            <a:xfrm>
              <a:off x="80335" y="737931"/>
              <a:ext cx="1805615" cy="3667637"/>
            </a:xfrm>
            <a:prstGeom prst="rect">
              <a:avLst/>
            </a:prstGeom>
          </p:spPr>
        </p:pic>
        <p:pic>
          <p:nvPicPr>
            <p:cNvPr id="34" name="Imagem 33">
              <a:extLst>
                <a:ext uri="{FF2B5EF4-FFF2-40B4-BE49-F238E27FC236}">
                  <a16:creationId xmlns:a16="http://schemas.microsoft.com/office/drawing/2014/main" id="{6F775FCE-B86B-751B-5BFF-E30FE0DF4B5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59941" r="-1"/>
            <a:stretch/>
          </p:blipFill>
          <p:spPr>
            <a:xfrm>
              <a:off x="1875974" y="737930"/>
              <a:ext cx="3598696" cy="3667637"/>
            </a:xfrm>
            <a:prstGeom prst="rect">
              <a:avLst/>
            </a:prstGeom>
          </p:spPr>
        </p:pic>
      </p:grp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228E5E9A-2FD0-427D-84D7-5D78A3EC5F6A}"/>
              </a:ext>
            </a:extLst>
          </p:cNvPr>
          <p:cNvSpPr txBox="1"/>
          <p:nvPr/>
        </p:nvSpPr>
        <p:spPr>
          <a:xfrm>
            <a:off x="482399" y="1142818"/>
            <a:ext cx="3970171" cy="52322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40F20">
                <a:alpha val="4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1pPr>
            <a:lvl2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2pPr>
            <a:lvl3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3pPr>
            <a:lvl4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4pPr>
            <a:lvl5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5pPr>
            <a:lvl6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6pPr>
            <a:lvl7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7pPr>
            <a:lvl8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8pPr>
            <a:lvl9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9pPr>
          </a:lstStyle>
          <a:p>
            <a:pPr algn="ctr"/>
            <a:r>
              <a:rPr lang="pt-BR" sz="1800" dirty="0"/>
              <a:t>Tabela</a:t>
            </a:r>
            <a:r>
              <a:rPr lang="en" sz="1800" dirty="0"/>
              <a:t> 5.27 - Nota Tradicional ENTRADAS PROPORCIONAL</a:t>
            </a:r>
            <a:endParaRPr lang="pt-BR" sz="1800" dirty="0"/>
          </a:p>
        </p:txBody>
      </p:sp>
    </p:spTree>
    <p:extLst>
      <p:ext uri="{BB962C8B-B14F-4D97-AF65-F5344CB8AC3E}">
        <p14:creationId xmlns:p14="http://schemas.microsoft.com/office/powerpoint/2010/main" val="325433903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44"/>
          <p:cNvSpPr txBox="1">
            <a:spLocks noGrp="1"/>
          </p:cNvSpPr>
          <p:nvPr>
            <p:ph type="sldNum" idx="12"/>
          </p:nvPr>
        </p:nvSpPr>
        <p:spPr>
          <a:xfrm>
            <a:off x="8382341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43</a:t>
            </a:fld>
            <a:endParaRPr/>
          </a:p>
        </p:txBody>
      </p:sp>
      <p:sp>
        <p:nvSpPr>
          <p:cNvPr id="548" name="Google Shape;548;p44"/>
          <p:cNvSpPr txBox="1">
            <a:spLocks noGrp="1"/>
          </p:cNvSpPr>
          <p:nvPr>
            <p:ph type="title" idx="4294967295"/>
          </p:nvPr>
        </p:nvSpPr>
        <p:spPr>
          <a:xfrm>
            <a:off x="482399" y="410000"/>
            <a:ext cx="7204759" cy="48890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" dirty="0"/>
              <a:t>Estudo de Caso – Fase 3 - </a:t>
            </a:r>
            <a:r>
              <a:rPr lang="en" sz="2000" dirty="0"/>
              <a:t>Estudo de Viabilidade</a:t>
            </a:r>
            <a:endParaRPr sz="2000" dirty="0"/>
          </a:p>
        </p:txBody>
      </p:sp>
      <p:grpSp>
        <p:nvGrpSpPr>
          <p:cNvPr id="549" name="Google Shape;549;p44"/>
          <p:cNvGrpSpPr/>
          <p:nvPr/>
        </p:nvGrpSpPr>
        <p:grpSpPr>
          <a:xfrm>
            <a:off x="8276571" y="339309"/>
            <a:ext cx="456973" cy="458482"/>
            <a:chOff x="3955900" y="2984500"/>
            <a:chExt cx="414000" cy="422525"/>
          </a:xfrm>
        </p:grpSpPr>
        <p:sp>
          <p:nvSpPr>
            <p:cNvPr id="550" name="Google Shape;550;p44"/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44"/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44"/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agem 2">
            <a:extLst>
              <a:ext uri="{FF2B5EF4-FFF2-40B4-BE49-F238E27FC236}">
                <a16:creationId xmlns:a16="http://schemas.microsoft.com/office/drawing/2014/main" id="{ADE1946B-CEF0-297C-C35D-A90C9149586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900" r="275"/>
          <a:stretch/>
        </p:blipFill>
        <p:spPr>
          <a:xfrm>
            <a:off x="656436" y="1193369"/>
            <a:ext cx="4060707" cy="3404181"/>
          </a:xfrm>
          <a:prstGeom prst="rect">
            <a:avLst/>
          </a:prstGeom>
        </p:spPr>
      </p:pic>
      <p:sp>
        <p:nvSpPr>
          <p:cNvPr id="18" name="CaixaDeTexto 17">
            <a:extLst>
              <a:ext uri="{FF2B5EF4-FFF2-40B4-BE49-F238E27FC236}">
                <a16:creationId xmlns:a16="http://schemas.microsoft.com/office/drawing/2014/main" id="{A98E8D91-D9B7-E7E6-662B-A86A75DA5CF5}"/>
              </a:ext>
            </a:extLst>
          </p:cNvPr>
          <p:cNvSpPr txBox="1"/>
          <p:nvPr/>
        </p:nvSpPr>
        <p:spPr>
          <a:xfrm>
            <a:off x="656435" y="868182"/>
            <a:ext cx="3709781" cy="306166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40F20">
                <a:alpha val="4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1pPr>
            <a:lvl2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2pPr>
            <a:lvl3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3pPr>
            <a:lvl4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4pPr>
            <a:lvl5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5pPr>
            <a:lvl6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6pPr>
            <a:lvl7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7pPr>
            <a:lvl8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8pPr>
            <a:lvl9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9pPr>
          </a:lstStyle>
          <a:p>
            <a:pPr algn="ctr"/>
            <a:r>
              <a:rPr lang="pt-BR" sz="1800" dirty="0"/>
              <a:t>Tabela</a:t>
            </a:r>
            <a:r>
              <a:rPr lang="en" sz="1800" dirty="0"/>
              <a:t> 5.41 – NCQ</a:t>
            </a:r>
            <a:endParaRPr lang="pt-BR" sz="1800" dirty="0"/>
          </a:p>
        </p:txBody>
      </p: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2906380F-C8ED-A82B-6AD1-470417C939F6}"/>
              </a:ext>
            </a:extLst>
          </p:cNvPr>
          <p:cNvGrpSpPr/>
          <p:nvPr/>
        </p:nvGrpSpPr>
        <p:grpSpPr>
          <a:xfrm>
            <a:off x="4999070" y="1888141"/>
            <a:ext cx="3449221" cy="2172584"/>
            <a:chOff x="775844" y="1757362"/>
            <a:chExt cx="4303362" cy="2710587"/>
          </a:xfrm>
        </p:grpSpPr>
        <p:pic>
          <p:nvPicPr>
            <p:cNvPr id="14" name="Imagem 13">
              <a:extLst>
                <a:ext uri="{FF2B5EF4-FFF2-40B4-BE49-F238E27FC236}">
                  <a16:creationId xmlns:a16="http://schemas.microsoft.com/office/drawing/2014/main" id="{9DDF4BDC-C93D-FC0D-7C26-8A036AEF00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4062" r="79451"/>
            <a:stretch/>
          </p:blipFill>
          <p:spPr>
            <a:xfrm>
              <a:off x="775844" y="1757362"/>
              <a:ext cx="1474437" cy="2710587"/>
            </a:xfrm>
            <a:prstGeom prst="rect">
              <a:avLst/>
            </a:prstGeom>
          </p:spPr>
        </p:pic>
        <p:pic>
          <p:nvPicPr>
            <p:cNvPr id="15" name="Imagem 14">
              <a:extLst>
                <a:ext uri="{FF2B5EF4-FFF2-40B4-BE49-F238E27FC236}">
                  <a16:creationId xmlns:a16="http://schemas.microsoft.com/office/drawing/2014/main" id="{8D298512-7FE6-E21B-6448-4A5A4BE18E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59874" t="14062" r="2"/>
            <a:stretch/>
          </p:blipFill>
          <p:spPr>
            <a:xfrm>
              <a:off x="2200275" y="1757362"/>
              <a:ext cx="2878931" cy="2710587"/>
            </a:xfrm>
            <a:prstGeom prst="rect">
              <a:avLst/>
            </a:prstGeom>
          </p:spPr>
        </p:pic>
      </p:grp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0D6F7038-141C-CAAC-8B69-666280CE350D}"/>
              </a:ext>
            </a:extLst>
          </p:cNvPr>
          <p:cNvSpPr txBox="1"/>
          <p:nvPr/>
        </p:nvSpPr>
        <p:spPr>
          <a:xfrm>
            <a:off x="4572000" y="1468025"/>
            <a:ext cx="4303362" cy="306166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40F20">
                <a:alpha val="4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1pPr>
            <a:lvl2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2pPr>
            <a:lvl3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3pPr>
            <a:lvl4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4pPr>
            <a:lvl5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5pPr>
            <a:lvl6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6pPr>
            <a:lvl7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7pPr>
            <a:lvl8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8pPr>
            <a:lvl9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9pPr>
          </a:lstStyle>
          <a:p>
            <a:pPr algn="ctr"/>
            <a:r>
              <a:rPr lang="pt-BR" sz="1800" dirty="0"/>
              <a:t>Tabela</a:t>
            </a:r>
            <a:r>
              <a:rPr lang="en" sz="1800" dirty="0"/>
              <a:t> 5.32 - Prioridade</a:t>
            </a:r>
            <a:endParaRPr lang="pt-BR" sz="1800" dirty="0"/>
          </a:p>
        </p:txBody>
      </p:sp>
    </p:spTree>
    <p:extLst>
      <p:ext uri="{BB962C8B-B14F-4D97-AF65-F5344CB8AC3E}">
        <p14:creationId xmlns:p14="http://schemas.microsoft.com/office/powerpoint/2010/main" val="409722328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44"/>
          <p:cNvSpPr txBox="1">
            <a:spLocks noGrp="1"/>
          </p:cNvSpPr>
          <p:nvPr>
            <p:ph type="sldNum" idx="12"/>
          </p:nvPr>
        </p:nvSpPr>
        <p:spPr>
          <a:xfrm>
            <a:off x="8382341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44</a:t>
            </a:fld>
            <a:endParaRPr/>
          </a:p>
        </p:txBody>
      </p:sp>
      <p:sp>
        <p:nvSpPr>
          <p:cNvPr id="548" name="Google Shape;548;p44"/>
          <p:cNvSpPr txBox="1">
            <a:spLocks noGrp="1"/>
          </p:cNvSpPr>
          <p:nvPr>
            <p:ph type="title" idx="4294967295"/>
          </p:nvPr>
        </p:nvSpPr>
        <p:spPr>
          <a:xfrm>
            <a:off x="482399" y="410000"/>
            <a:ext cx="7204759" cy="48890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" dirty="0"/>
              <a:t>Estudo de Caso – Fase 3 - </a:t>
            </a:r>
            <a:r>
              <a:rPr lang="en" sz="2000" dirty="0"/>
              <a:t>Estudo de Viabilidade</a:t>
            </a:r>
            <a:endParaRPr sz="2000" dirty="0"/>
          </a:p>
        </p:txBody>
      </p:sp>
      <p:grpSp>
        <p:nvGrpSpPr>
          <p:cNvPr id="549" name="Google Shape;549;p44"/>
          <p:cNvGrpSpPr/>
          <p:nvPr/>
        </p:nvGrpSpPr>
        <p:grpSpPr>
          <a:xfrm>
            <a:off x="8276571" y="339309"/>
            <a:ext cx="456973" cy="458482"/>
            <a:chOff x="3955900" y="2984500"/>
            <a:chExt cx="414000" cy="422525"/>
          </a:xfrm>
        </p:grpSpPr>
        <p:sp>
          <p:nvSpPr>
            <p:cNvPr id="550" name="Google Shape;550;p44"/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44"/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44"/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" name="Agrupar 4">
            <a:extLst>
              <a:ext uri="{FF2B5EF4-FFF2-40B4-BE49-F238E27FC236}">
                <a16:creationId xmlns:a16="http://schemas.microsoft.com/office/drawing/2014/main" id="{3711A305-0CAA-25B7-8EBE-D1FCD790796D}"/>
              </a:ext>
            </a:extLst>
          </p:cNvPr>
          <p:cNvGrpSpPr/>
          <p:nvPr/>
        </p:nvGrpSpPr>
        <p:grpSpPr>
          <a:xfrm>
            <a:off x="1086742" y="1205068"/>
            <a:ext cx="2466284" cy="3300196"/>
            <a:chOff x="649286" y="1297354"/>
            <a:chExt cx="2466284" cy="3300196"/>
          </a:xfrm>
        </p:grpSpPr>
        <p:pic>
          <p:nvPicPr>
            <p:cNvPr id="4" name="Imagem 3">
              <a:extLst>
                <a:ext uri="{FF2B5EF4-FFF2-40B4-BE49-F238E27FC236}">
                  <a16:creationId xmlns:a16="http://schemas.microsoft.com/office/drawing/2014/main" id="{920E7CE3-5B5D-71C9-C1A5-B03346A782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7219" r="81802"/>
            <a:stretch/>
          </p:blipFill>
          <p:spPr>
            <a:xfrm>
              <a:off x="649286" y="1297354"/>
              <a:ext cx="688351" cy="3300196"/>
            </a:xfrm>
            <a:prstGeom prst="rect">
              <a:avLst/>
            </a:prstGeom>
          </p:spPr>
        </p:pic>
        <p:pic>
          <p:nvPicPr>
            <p:cNvPr id="11" name="Imagem 10">
              <a:extLst>
                <a:ext uri="{FF2B5EF4-FFF2-40B4-BE49-F238E27FC236}">
                  <a16:creationId xmlns:a16="http://schemas.microsoft.com/office/drawing/2014/main" id="{5F91E0E9-2DA2-F92C-5975-706E00FB22C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3261" t="7219" r="12"/>
            <a:stretch/>
          </p:blipFill>
          <p:spPr>
            <a:xfrm>
              <a:off x="1348087" y="1297354"/>
              <a:ext cx="1767483" cy="330019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BCD29E07-50AD-FFC5-BEF1-BDD8645A28B2}"/>
              </a:ext>
            </a:extLst>
          </p:cNvPr>
          <p:cNvSpPr txBox="1"/>
          <p:nvPr/>
        </p:nvSpPr>
        <p:spPr>
          <a:xfrm>
            <a:off x="1086741" y="868181"/>
            <a:ext cx="2466285" cy="306166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40F20">
                <a:alpha val="4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1pPr>
            <a:lvl2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2pPr>
            <a:lvl3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3pPr>
            <a:lvl4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4pPr>
            <a:lvl5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5pPr>
            <a:lvl6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6pPr>
            <a:lvl7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7pPr>
            <a:lvl8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8pPr>
            <a:lvl9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9pPr>
          </a:lstStyle>
          <a:p>
            <a:pPr algn="ctr"/>
            <a:r>
              <a:rPr lang="pt-BR" sz="1800" dirty="0"/>
              <a:t>Tabela</a:t>
            </a:r>
            <a:r>
              <a:rPr lang="en" sz="1800" dirty="0"/>
              <a:t> 5.35 - Dúvida</a:t>
            </a:r>
            <a:endParaRPr lang="pt-BR" sz="1800" dirty="0"/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4D54D408-6ECF-AF65-71D5-F36CE4A1C017}"/>
              </a:ext>
            </a:extLst>
          </p:cNvPr>
          <p:cNvGrpSpPr/>
          <p:nvPr/>
        </p:nvGrpSpPr>
        <p:grpSpPr>
          <a:xfrm>
            <a:off x="4250646" y="1360051"/>
            <a:ext cx="3335776" cy="2722283"/>
            <a:chOff x="4285752" y="1503201"/>
            <a:chExt cx="3432693" cy="2602669"/>
          </a:xfrm>
        </p:grpSpPr>
        <p:grpSp>
          <p:nvGrpSpPr>
            <p:cNvPr id="8" name="Agrupar 7">
              <a:extLst>
                <a:ext uri="{FF2B5EF4-FFF2-40B4-BE49-F238E27FC236}">
                  <a16:creationId xmlns:a16="http://schemas.microsoft.com/office/drawing/2014/main" id="{56221902-B080-DAB2-EFA4-7ECF7AA03AE0}"/>
                </a:ext>
              </a:extLst>
            </p:cNvPr>
            <p:cNvGrpSpPr/>
            <p:nvPr/>
          </p:nvGrpSpPr>
          <p:grpSpPr>
            <a:xfrm>
              <a:off x="4285752" y="1908312"/>
              <a:ext cx="3432693" cy="2197558"/>
              <a:chOff x="3339548" y="1900361"/>
              <a:chExt cx="3432693" cy="2197558"/>
            </a:xfrm>
          </p:grpSpPr>
          <p:pic>
            <p:nvPicPr>
              <p:cNvPr id="7" name="Imagem 6">
                <a:extLst>
                  <a:ext uri="{FF2B5EF4-FFF2-40B4-BE49-F238E27FC236}">
                    <a16:creationId xmlns:a16="http://schemas.microsoft.com/office/drawing/2014/main" id="{8C6E3A36-9442-880B-B460-037F40EE032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1087" t="15190" r="78995"/>
              <a:stretch/>
            </p:blipFill>
            <p:spPr>
              <a:xfrm>
                <a:off x="3339548" y="1900361"/>
                <a:ext cx="1168842" cy="2197558"/>
              </a:xfrm>
              <a:prstGeom prst="rect">
                <a:avLst/>
              </a:prstGeom>
            </p:spPr>
          </p:pic>
          <p:pic>
            <p:nvPicPr>
              <p:cNvPr id="16" name="Imagem 15">
                <a:extLst>
                  <a:ext uri="{FF2B5EF4-FFF2-40B4-BE49-F238E27FC236}">
                    <a16:creationId xmlns:a16="http://schemas.microsoft.com/office/drawing/2014/main" id="{FFAFA50A-A4B8-0587-978C-4F1A5EB429B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59892" t="15190" r="1086"/>
              <a:stretch/>
            </p:blipFill>
            <p:spPr>
              <a:xfrm>
                <a:off x="4482265" y="1900361"/>
                <a:ext cx="2289976" cy="2197557"/>
              </a:xfrm>
              <a:prstGeom prst="rect">
                <a:avLst/>
              </a:prstGeom>
            </p:spPr>
          </p:pic>
        </p:grpSp>
        <p:sp>
          <p:nvSpPr>
            <p:cNvPr id="18" name="CaixaDeTexto 17">
              <a:extLst>
                <a:ext uri="{FF2B5EF4-FFF2-40B4-BE49-F238E27FC236}">
                  <a16:creationId xmlns:a16="http://schemas.microsoft.com/office/drawing/2014/main" id="{D9DC21BC-1B50-F8F4-D9C6-A11F0758AD96}"/>
                </a:ext>
              </a:extLst>
            </p:cNvPr>
            <p:cNvSpPr txBox="1"/>
            <p:nvPr/>
          </p:nvSpPr>
          <p:spPr>
            <a:xfrm>
              <a:off x="4285752" y="1503201"/>
              <a:ext cx="3401406" cy="306166"/>
            </a:xfrm>
            <a:prstGeom prst="rect">
              <a:avLst/>
            </a:prstGeom>
            <a:noFill/>
            <a:ln>
              <a:noFill/>
            </a:ln>
            <a:effectLst>
              <a:outerShdw blurRad="42863" dist="9525" dir="5400000" algn="bl" rotWithShape="0">
                <a:srgbClr val="040F20">
                  <a:alpha val="40000"/>
                </a:srgbClr>
              </a:outerShdw>
            </a:effectLst>
          </p:spPr>
          <p:txBody>
            <a:bodyPr spcFirstLastPara="1" wrap="square" lIns="0" tIns="0" rIns="0" bIns="0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>
                <a:buClr>
                  <a:schemeClr val="lt1"/>
                </a:buClr>
                <a:buSzPts val="2800"/>
                <a:buFont typeface="IBM Plex Serif SemiBold"/>
                <a:buNone/>
                <a:defRPr sz="2800">
                  <a:solidFill>
                    <a:schemeClr val="lt1"/>
                  </a:solidFill>
                  <a:latin typeface="IBM Plex Serif SemiBold"/>
                  <a:ea typeface="IBM Plex Serif SemiBold"/>
                  <a:cs typeface="IBM Plex Serif SemiBold"/>
                  <a:sym typeface="IBM Plex Serif SemiBold"/>
                </a:defRPr>
              </a:lvl1pPr>
              <a:lvl2pPr>
                <a:buClr>
                  <a:schemeClr val="lt1"/>
                </a:buClr>
                <a:buSzPts val="2800"/>
                <a:buFont typeface="IBM Plex Serif SemiBold"/>
                <a:buNone/>
                <a:defRPr sz="2800">
                  <a:solidFill>
                    <a:schemeClr val="lt1"/>
                  </a:solidFill>
                  <a:latin typeface="IBM Plex Serif SemiBold"/>
                  <a:ea typeface="IBM Plex Serif SemiBold"/>
                  <a:cs typeface="IBM Plex Serif SemiBold"/>
                  <a:sym typeface="IBM Plex Serif SemiBold"/>
                </a:defRPr>
              </a:lvl2pPr>
              <a:lvl3pPr>
                <a:buClr>
                  <a:schemeClr val="lt1"/>
                </a:buClr>
                <a:buSzPts val="2800"/>
                <a:buFont typeface="IBM Plex Serif SemiBold"/>
                <a:buNone/>
                <a:defRPr sz="2800">
                  <a:solidFill>
                    <a:schemeClr val="lt1"/>
                  </a:solidFill>
                  <a:latin typeface="IBM Plex Serif SemiBold"/>
                  <a:ea typeface="IBM Plex Serif SemiBold"/>
                  <a:cs typeface="IBM Plex Serif SemiBold"/>
                  <a:sym typeface="IBM Plex Serif SemiBold"/>
                </a:defRPr>
              </a:lvl3pPr>
              <a:lvl4pPr>
                <a:buClr>
                  <a:schemeClr val="lt1"/>
                </a:buClr>
                <a:buSzPts val="2800"/>
                <a:buFont typeface="IBM Plex Serif SemiBold"/>
                <a:buNone/>
                <a:defRPr sz="2800">
                  <a:solidFill>
                    <a:schemeClr val="lt1"/>
                  </a:solidFill>
                  <a:latin typeface="IBM Plex Serif SemiBold"/>
                  <a:ea typeface="IBM Plex Serif SemiBold"/>
                  <a:cs typeface="IBM Plex Serif SemiBold"/>
                  <a:sym typeface="IBM Plex Serif SemiBold"/>
                </a:defRPr>
              </a:lvl4pPr>
              <a:lvl5pPr>
                <a:buClr>
                  <a:schemeClr val="lt1"/>
                </a:buClr>
                <a:buSzPts val="2800"/>
                <a:buFont typeface="IBM Plex Serif SemiBold"/>
                <a:buNone/>
                <a:defRPr sz="2800">
                  <a:solidFill>
                    <a:schemeClr val="lt1"/>
                  </a:solidFill>
                  <a:latin typeface="IBM Plex Serif SemiBold"/>
                  <a:ea typeface="IBM Plex Serif SemiBold"/>
                  <a:cs typeface="IBM Plex Serif SemiBold"/>
                  <a:sym typeface="IBM Plex Serif SemiBold"/>
                </a:defRPr>
              </a:lvl5pPr>
              <a:lvl6pPr>
                <a:buClr>
                  <a:schemeClr val="lt1"/>
                </a:buClr>
                <a:buSzPts val="2800"/>
                <a:buFont typeface="IBM Plex Serif SemiBold"/>
                <a:buNone/>
                <a:defRPr sz="2800">
                  <a:solidFill>
                    <a:schemeClr val="lt1"/>
                  </a:solidFill>
                  <a:latin typeface="IBM Plex Serif SemiBold"/>
                  <a:ea typeface="IBM Plex Serif SemiBold"/>
                  <a:cs typeface="IBM Plex Serif SemiBold"/>
                  <a:sym typeface="IBM Plex Serif SemiBold"/>
                </a:defRPr>
              </a:lvl6pPr>
              <a:lvl7pPr>
                <a:buClr>
                  <a:schemeClr val="lt1"/>
                </a:buClr>
                <a:buSzPts val="2800"/>
                <a:buFont typeface="IBM Plex Serif SemiBold"/>
                <a:buNone/>
                <a:defRPr sz="2800">
                  <a:solidFill>
                    <a:schemeClr val="lt1"/>
                  </a:solidFill>
                  <a:latin typeface="IBM Plex Serif SemiBold"/>
                  <a:ea typeface="IBM Plex Serif SemiBold"/>
                  <a:cs typeface="IBM Plex Serif SemiBold"/>
                  <a:sym typeface="IBM Plex Serif SemiBold"/>
                </a:defRPr>
              </a:lvl7pPr>
              <a:lvl8pPr>
                <a:buClr>
                  <a:schemeClr val="lt1"/>
                </a:buClr>
                <a:buSzPts val="2800"/>
                <a:buFont typeface="IBM Plex Serif SemiBold"/>
                <a:buNone/>
                <a:defRPr sz="2800">
                  <a:solidFill>
                    <a:schemeClr val="lt1"/>
                  </a:solidFill>
                  <a:latin typeface="IBM Plex Serif SemiBold"/>
                  <a:ea typeface="IBM Plex Serif SemiBold"/>
                  <a:cs typeface="IBM Plex Serif SemiBold"/>
                  <a:sym typeface="IBM Plex Serif SemiBold"/>
                </a:defRPr>
              </a:lvl8pPr>
              <a:lvl9pPr>
                <a:buClr>
                  <a:schemeClr val="lt1"/>
                </a:buClr>
                <a:buSzPts val="2800"/>
                <a:buFont typeface="IBM Plex Serif SemiBold"/>
                <a:buNone/>
                <a:defRPr sz="2800">
                  <a:solidFill>
                    <a:schemeClr val="lt1"/>
                  </a:solidFill>
                  <a:latin typeface="IBM Plex Serif SemiBold"/>
                  <a:ea typeface="IBM Plex Serif SemiBold"/>
                  <a:cs typeface="IBM Plex Serif SemiBold"/>
                  <a:sym typeface="IBM Plex Serif SemiBold"/>
                </a:defRPr>
              </a:lvl9pPr>
            </a:lstStyle>
            <a:p>
              <a:pPr algn="ctr"/>
              <a:r>
                <a:rPr lang="pt-BR" sz="1800" dirty="0"/>
                <a:t>Tabela</a:t>
              </a:r>
              <a:r>
                <a:rPr lang="en" sz="1800" dirty="0"/>
                <a:t> 5.38 - Assertividade</a:t>
              </a:r>
              <a:endParaRPr lang="pt-BR" sz="1800" dirty="0"/>
            </a:p>
          </p:txBody>
        </p:sp>
      </p:grpSp>
    </p:spTree>
    <p:extLst>
      <p:ext uri="{BB962C8B-B14F-4D97-AF65-F5344CB8AC3E}">
        <p14:creationId xmlns:p14="http://schemas.microsoft.com/office/powerpoint/2010/main" val="419080569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47"/>
          <p:cNvSpPr txBox="1">
            <a:spLocks noGrp="1"/>
          </p:cNvSpPr>
          <p:nvPr>
            <p:ph type="ctrTitle"/>
          </p:nvPr>
        </p:nvSpPr>
        <p:spPr>
          <a:xfrm>
            <a:off x="787200" y="1494625"/>
            <a:ext cx="6000900" cy="1260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Considerações</a:t>
            </a:r>
            <a:endParaRPr/>
          </a:p>
        </p:txBody>
      </p:sp>
      <p:sp>
        <p:nvSpPr>
          <p:cNvPr id="581" name="Google Shape;581;p47"/>
          <p:cNvSpPr txBox="1">
            <a:spLocks noGrp="1"/>
          </p:cNvSpPr>
          <p:nvPr>
            <p:ph type="subTitle" idx="1"/>
          </p:nvPr>
        </p:nvSpPr>
        <p:spPr>
          <a:xfrm>
            <a:off x="787199" y="2860550"/>
            <a:ext cx="6469943" cy="521279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considerações, limitações e trabalhos futuros</a:t>
            </a:r>
            <a:endParaRPr dirty="0"/>
          </a:p>
        </p:txBody>
      </p:sp>
      <p:grpSp>
        <p:nvGrpSpPr>
          <p:cNvPr id="582" name="Google Shape;582;p47"/>
          <p:cNvGrpSpPr/>
          <p:nvPr/>
        </p:nvGrpSpPr>
        <p:grpSpPr>
          <a:xfrm>
            <a:off x="7863410" y="334303"/>
            <a:ext cx="952401" cy="868821"/>
            <a:chOff x="6625350" y="1613750"/>
            <a:chExt cx="480525" cy="438400"/>
          </a:xfrm>
        </p:grpSpPr>
        <p:sp>
          <p:nvSpPr>
            <p:cNvPr id="583" name="Google Shape;583;p47"/>
            <p:cNvSpPr/>
            <p:nvPr/>
          </p:nvSpPr>
          <p:spPr>
            <a:xfrm>
              <a:off x="6670525" y="1887275"/>
              <a:ext cx="117875" cy="164875"/>
            </a:xfrm>
            <a:custGeom>
              <a:avLst/>
              <a:gdLst/>
              <a:ahLst/>
              <a:cxnLst/>
              <a:rect l="l" t="t" r="r" b="b"/>
              <a:pathLst>
                <a:path w="4715" h="6595" extrusionOk="0">
                  <a:moveTo>
                    <a:pt x="0" y="1"/>
                  </a:moveTo>
                  <a:lnTo>
                    <a:pt x="538" y="6058"/>
                  </a:lnTo>
                  <a:lnTo>
                    <a:pt x="562" y="6180"/>
                  </a:lnTo>
                  <a:lnTo>
                    <a:pt x="587" y="6277"/>
                  </a:lnTo>
                  <a:lnTo>
                    <a:pt x="660" y="6351"/>
                  </a:lnTo>
                  <a:lnTo>
                    <a:pt x="733" y="6448"/>
                  </a:lnTo>
                  <a:lnTo>
                    <a:pt x="806" y="6497"/>
                  </a:lnTo>
                  <a:lnTo>
                    <a:pt x="904" y="6546"/>
                  </a:lnTo>
                  <a:lnTo>
                    <a:pt x="1002" y="6571"/>
                  </a:lnTo>
                  <a:lnTo>
                    <a:pt x="1124" y="6595"/>
                  </a:lnTo>
                  <a:lnTo>
                    <a:pt x="4128" y="6595"/>
                  </a:lnTo>
                  <a:lnTo>
                    <a:pt x="4274" y="6571"/>
                  </a:lnTo>
                  <a:lnTo>
                    <a:pt x="4397" y="6522"/>
                  </a:lnTo>
                  <a:lnTo>
                    <a:pt x="4494" y="6473"/>
                  </a:lnTo>
                  <a:lnTo>
                    <a:pt x="4592" y="6375"/>
                  </a:lnTo>
                  <a:lnTo>
                    <a:pt x="4665" y="6253"/>
                  </a:lnTo>
                  <a:lnTo>
                    <a:pt x="4714" y="6155"/>
                  </a:lnTo>
                  <a:lnTo>
                    <a:pt x="4714" y="6009"/>
                  </a:lnTo>
                  <a:lnTo>
                    <a:pt x="4714" y="5887"/>
                  </a:lnTo>
                  <a:lnTo>
                    <a:pt x="3713" y="123"/>
                  </a:lnTo>
                  <a:lnTo>
                    <a:pt x="2589" y="50"/>
                  </a:lnTo>
                  <a:lnTo>
                    <a:pt x="1637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47"/>
            <p:cNvSpPr/>
            <p:nvPr/>
          </p:nvSpPr>
          <p:spPr>
            <a:xfrm>
              <a:off x="7075950" y="1754175"/>
              <a:ext cx="29925" cy="99550"/>
            </a:xfrm>
            <a:custGeom>
              <a:avLst/>
              <a:gdLst/>
              <a:ahLst/>
              <a:cxnLst/>
              <a:rect l="l" t="t" r="r" b="b"/>
              <a:pathLst>
                <a:path w="1197" h="3982" extrusionOk="0">
                  <a:moveTo>
                    <a:pt x="0" y="1"/>
                  </a:moveTo>
                  <a:lnTo>
                    <a:pt x="0" y="3981"/>
                  </a:lnTo>
                  <a:lnTo>
                    <a:pt x="269" y="3811"/>
                  </a:lnTo>
                  <a:lnTo>
                    <a:pt x="489" y="3615"/>
                  </a:lnTo>
                  <a:lnTo>
                    <a:pt x="684" y="3420"/>
                  </a:lnTo>
                  <a:lnTo>
                    <a:pt x="855" y="3176"/>
                  </a:lnTo>
                  <a:lnTo>
                    <a:pt x="1002" y="2907"/>
                  </a:lnTo>
                  <a:lnTo>
                    <a:pt x="1099" y="2614"/>
                  </a:lnTo>
                  <a:lnTo>
                    <a:pt x="1173" y="2296"/>
                  </a:lnTo>
                  <a:lnTo>
                    <a:pt x="1197" y="1979"/>
                  </a:lnTo>
                  <a:lnTo>
                    <a:pt x="1173" y="1661"/>
                  </a:lnTo>
                  <a:lnTo>
                    <a:pt x="1099" y="1368"/>
                  </a:lnTo>
                  <a:lnTo>
                    <a:pt x="1002" y="1075"/>
                  </a:lnTo>
                  <a:lnTo>
                    <a:pt x="855" y="806"/>
                  </a:lnTo>
                  <a:lnTo>
                    <a:pt x="684" y="562"/>
                  </a:lnTo>
                  <a:lnTo>
                    <a:pt x="489" y="342"/>
                  </a:lnTo>
                  <a:lnTo>
                    <a:pt x="269" y="17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47"/>
            <p:cNvSpPr/>
            <p:nvPr/>
          </p:nvSpPr>
          <p:spPr>
            <a:xfrm>
              <a:off x="6625350" y="1729750"/>
              <a:ext cx="97700" cy="147175"/>
            </a:xfrm>
            <a:custGeom>
              <a:avLst/>
              <a:gdLst/>
              <a:ahLst/>
              <a:cxnLst/>
              <a:rect l="l" t="t" r="r" b="b"/>
              <a:pathLst>
                <a:path w="3908" h="5887" extrusionOk="0">
                  <a:moveTo>
                    <a:pt x="3908" y="1"/>
                  </a:moveTo>
                  <a:lnTo>
                    <a:pt x="2711" y="25"/>
                  </a:lnTo>
                  <a:lnTo>
                    <a:pt x="1759" y="25"/>
                  </a:lnTo>
                  <a:lnTo>
                    <a:pt x="1588" y="49"/>
                  </a:lnTo>
                  <a:lnTo>
                    <a:pt x="1417" y="74"/>
                  </a:lnTo>
                  <a:lnTo>
                    <a:pt x="1246" y="123"/>
                  </a:lnTo>
                  <a:lnTo>
                    <a:pt x="1099" y="172"/>
                  </a:lnTo>
                  <a:lnTo>
                    <a:pt x="953" y="245"/>
                  </a:lnTo>
                  <a:lnTo>
                    <a:pt x="806" y="343"/>
                  </a:lnTo>
                  <a:lnTo>
                    <a:pt x="660" y="440"/>
                  </a:lnTo>
                  <a:lnTo>
                    <a:pt x="537" y="562"/>
                  </a:lnTo>
                  <a:lnTo>
                    <a:pt x="415" y="684"/>
                  </a:lnTo>
                  <a:lnTo>
                    <a:pt x="318" y="831"/>
                  </a:lnTo>
                  <a:lnTo>
                    <a:pt x="220" y="978"/>
                  </a:lnTo>
                  <a:lnTo>
                    <a:pt x="147" y="1124"/>
                  </a:lnTo>
                  <a:lnTo>
                    <a:pt x="73" y="1295"/>
                  </a:lnTo>
                  <a:lnTo>
                    <a:pt x="49" y="1442"/>
                  </a:lnTo>
                  <a:lnTo>
                    <a:pt x="0" y="1613"/>
                  </a:lnTo>
                  <a:lnTo>
                    <a:pt x="0" y="1783"/>
                  </a:lnTo>
                  <a:lnTo>
                    <a:pt x="0" y="4128"/>
                  </a:lnTo>
                  <a:lnTo>
                    <a:pt x="0" y="4299"/>
                  </a:lnTo>
                  <a:lnTo>
                    <a:pt x="49" y="4446"/>
                  </a:lnTo>
                  <a:lnTo>
                    <a:pt x="73" y="4617"/>
                  </a:lnTo>
                  <a:lnTo>
                    <a:pt x="147" y="4763"/>
                  </a:lnTo>
                  <a:lnTo>
                    <a:pt x="220" y="4934"/>
                  </a:lnTo>
                  <a:lnTo>
                    <a:pt x="318" y="5081"/>
                  </a:lnTo>
                  <a:lnTo>
                    <a:pt x="415" y="5203"/>
                  </a:lnTo>
                  <a:lnTo>
                    <a:pt x="537" y="5325"/>
                  </a:lnTo>
                  <a:lnTo>
                    <a:pt x="660" y="5447"/>
                  </a:lnTo>
                  <a:lnTo>
                    <a:pt x="806" y="5545"/>
                  </a:lnTo>
                  <a:lnTo>
                    <a:pt x="953" y="5642"/>
                  </a:lnTo>
                  <a:lnTo>
                    <a:pt x="1099" y="5716"/>
                  </a:lnTo>
                  <a:lnTo>
                    <a:pt x="1246" y="5789"/>
                  </a:lnTo>
                  <a:lnTo>
                    <a:pt x="1417" y="5838"/>
                  </a:lnTo>
                  <a:lnTo>
                    <a:pt x="1588" y="5862"/>
                  </a:lnTo>
                  <a:lnTo>
                    <a:pt x="1759" y="5862"/>
                  </a:lnTo>
                  <a:lnTo>
                    <a:pt x="2711" y="5887"/>
                  </a:lnTo>
                  <a:lnTo>
                    <a:pt x="3908" y="5887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47"/>
            <p:cNvSpPr/>
            <p:nvPr/>
          </p:nvSpPr>
          <p:spPr>
            <a:xfrm>
              <a:off x="6736475" y="1638175"/>
              <a:ext cx="279650" cy="330325"/>
            </a:xfrm>
            <a:custGeom>
              <a:avLst/>
              <a:gdLst/>
              <a:ahLst/>
              <a:cxnLst/>
              <a:rect l="l" t="t" r="r" b="b"/>
              <a:pathLst>
                <a:path w="11186" h="13213" extrusionOk="0">
                  <a:moveTo>
                    <a:pt x="11186" y="0"/>
                  </a:moveTo>
                  <a:lnTo>
                    <a:pt x="10771" y="342"/>
                  </a:lnTo>
                  <a:lnTo>
                    <a:pt x="10380" y="635"/>
                  </a:lnTo>
                  <a:lnTo>
                    <a:pt x="9940" y="904"/>
                  </a:lnTo>
                  <a:lnTo>
                    <a:pt x="9525" y="1172"/>
                  </a:lnTo>
                  <a:lnTo>
                    <a:pt x="9110" y="1417"/>
                  </a:lnTo>
                  <a:lnTo>
                    <a:pt x="8695" y="1661"/>
                  </a:lnTo>
                  <a:lnTo>
                    <a:pt x="7840" y="2052"/>
                  </a:lnTo>
                  <a:lnTo>
                    <a:pt x="7034" y="2418"/>
                  </a:lnTo>
                  <a:lnTo>
                    <a:pt x="6228" y="2687"/>
                  </a:lnTo>
                  <a:lnTo>
                    <a:pt x="5471" y="2931"/>
                  </a:lnTo>
                  <a:lnTo>
                    <a:pt x="4763" y="3126"/>
                  </a:lnTo>
                  <a:lnTo>
                    <a:pt x="4225" y="3248"/>
                  </a:lnTo>
                  <a:lnTo>
                    <a:pt x="3664" y="3346"/>
                  </a:lnTo>
                  <a:lnTo>
                    <a:pt x="3077" y="3419"/>
                  </a:lnTo>
                  <a:lnTo>
                    <a:pt x="2467" y="3493"/>
                  </a:lnTo>
                  <a:lnTo>
                    <a:pt x="1221" y="3590"/>
                  </a:lnTo>
                  <a:lnTo>
                    <a:pt x="0" y="3664"/>
                  </a:lnTo>
                  <a:lnTo>
                    <a:pt x="0" y="9574"/>
                  </a:lnTo>
                  <a:lnTo>
                    <a:pt x="1221" y="9623"/>
                  </a:lnTo>
                  <a:lnTo>
                    <a:pt x="2467" y="9721"/>
                  </a:lnTo>
                  <a:lnTo>
                    <a:pt x="3077" y="9794"/>
                  </a:lnTo>
                  <a:lnTo>
                    <a:pt x="3664" y="9891"/>
                  </a:lnTo>
                  <a:lnTo>
                    <a:pt x="4225" y="9989"/>
                  </a:lnTo>
                  <a:lnTo>
                    <a:pt x="4763" y="10111"/>
                  </a:lnTo>
                  <a:lnTo>
                    <a:pt x="5471" y="10307"/>
                  </a:lnTo>
                  <a:lnTo>
                    <a:pt x="6228" y="10526"/>
                  </a:lnTo>
                  <a:lnTo>
                    <a:pt x="7034" y="10820"/>
                  </a:lnTo>
                  <a:lnTo>
                    <a:pt x="7840" y="11161"/>
                  </a:lnTo>
                  <a:lnTo>
                    <a:pt x="8695" y="11577"/>
                  </a:lnTo>
                  <a:lnTo>
                    <a:pt x="9110" y="11796"/>
                  </a:lnTo>
                  <a:lnTo>
                    <a:pt x="9525" y="12041"/>
                  </a:lnTo>
                  <a:lnTo>
                    <a:pt x="9940" y="12309"/>
                  </a:lnTo>
                  <a:lnTo>
                    <a:pt x="10380" y="12602"/>
                  </a:lnTo>
                  <a:lnTo>
                    <a:pt x="10771" y="12896"/>
                  </a:lnTo>
                  <a:lnTo>
                    <a:pt x="11186" y="13213"/>
                  </a:lnTo>
                  <a:lnTo>
                    <a:pt x="1118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47"/>
            <p:cNvSpPr/>
            <p:nvPr/>
          </p:nvSpPr>
          <p:spPr>
            <a:xfrm>
              <a:off x="7029550" y="1613750"/>
              <a:ext cx="34200" cy="379800"/>
            </a:xfrm>
            <a:custGeom>
              <a:avLst/>
              <a:gdLst/>
              <a:ahLst/>
              <a:cxnLst/>
              <a:rect l="l" t="t" r="r" b="b"/>
              <a:pathLst>
                <a:path w="1368" h="15192" extrusionOk="0">
                  <a:moveTo>
                    <a:pt x="684" y="0"/>
                  </a:moveTo>
                  <a:lnTo>
                    <a:pt x="562" y="25"/>
                  </a:lnTo>
                  <a:lnTo>
                    <a:pt x="464" y="98"/>
                  </a:lnTo>
                  <a:lnTo>
                    <a:pt x="366" y="171"/>
                  </a:lnTo>
                  <a:lnTo>
                    <a:pt x="0" y="513"/>
                  </a:lnTo>
                  <a:lnTo>
                    <a:pt x="0" y="14654"/>
                  </a:lnTo>
                  <a:lnTo>
                    <a:pt x="366" y="15020"/>
                  </a:lnTo>
                  <a:lnTo>
                    <a:pt x="464" y="15094"/>
                  </a:lnTo>
                  <a:lnTo>
                    <a:pt x="562" y="15143"/>
                  </a:lnTo>
                  <a:lnTo>
                    <a:pt x="684" y="15191"/>
                  </a:lnTo>
                  <a:lnTo>
                    <a:pt x="904" y="15191"/>
                  </a:lnTo>
                  <a:lnTo>
                    <a:pt x="1001" y="15143"/>
                  </a:lnTo>
                  <a:lnTo>
                    <a:pt x="1148" y="15045"/>
                  </a:lnTo>
                  <a:lnTo>
                    <a:pt x="1270" y="14923"/>
                  </a:lnTo>
                  <a:lnTo>
                    <a:pt x="1343" y="14776"/>
                  </a:lnTo>
                  <a:lnTo>
                    <a:pt x="1368" y="14605"/>
                  </a:lnTo>
                  <a:lnTo>
                    <a:pt x="1368" y="586"/>
                  </a:lnTo>
                  <a:lnTo>
                    <a:pt x="1343" y="415"/>
                  </a:lnTo>
                  <a:lnTo>
                    <a:pt x="1270" y="244"/>
                  </a:lnTo>
                  <a:lnTo>
                    <a:pt x="1148" y="122"/>
                  </a:lnTo>
                  <a:lnTo>
                    <a:pt x="1001" y="25"/>
                  </a:lnTo>
                  <a:lnTo>
                    <a:pt x="90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88" name="Google Shape;588;p47"/>
          <p:cNvSpPr txBox="1">
            <a:spLocks noGrp="1"/>
          </p:cNvSpPr>
          <p:nvPr>
            <p:ph type="sldNum" idx="4294967295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45</a:t>
            </a:fld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48"/>
          <p:cNvSpPr txBox="1">
            <a:spLocks noGrp="1"/>
          </p:cNvSpPr>
          <p:nvPr>
            <p:ph type="title"/>
          </p:nvPr>
        </p:nvSpPr>
        <p:spPr>
          <a:xfrm>
            <a:off x="787200" y="486200"/>
            <a:ext cx="6718200" cy="485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Considerações Finais</a:t>
            </a:r>
            <a:endParaRPr dirty="0"/>
          </a:p>
        </p:txBody>
      </p:sp>
      <p:sp>
        <p:nvSpPr>
          <p:cNvPr id="594" name="Google Shape;594;p48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46</a:t>
            </a:fld>
            <a:endParaRPr/>
          </a:p>
        </p:txBody>
      </p:sp>
      <p:sp>
        <p:nvSpPr>
          <p:cNvPr id="595" name="Google Shape;595;p48"/>
          <p:cNvSpPr txBox="1">
            <a:spLocks noGrp="1"/>
          </p:cNvSpPr>
          <p:nvPr>
            <p:ph type="body" idx="1"/>
          </p:nvPr>
        </p:nvSpPr>
        <p:spPr>
          <a:xfrm>
            <a:off x="779249" y="1113183"/>
            <a:ext cx="7603200" cy="34843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14300" indent="0">
              <a:buSzPts val="1800"/>
              <a:buNone/>
            </a:pPr>
            <a:r>
              <a:rPr lang="pt-BR" sz="2000" dirty="0"/>
              <a:t>Principais contribuições deste trabalho</a:t>
            </a:r>
          </a:p>
          <a:p>
            <a:pPr marL="571500" indent="-457200">
              <a:buSzPts val="1800"/>
              <a:buFont typeface="+mj-lt"/>
              <a:buAutoNum type="arabicPeriod"/>
            </a:pPr>
            <a:r>
              <a:rPr lang="pt-BR" sz="2000" dirty="0"/>
              <a:t>Modelo referencial para objetos tangíveis de aprendizagem;</a:t>
            </a:r>
          </a:p>
          <a:p>
            <a:pPr marL="571500" indent="-457200">
              <a:buSzPts val="1800"/>
              <a:buFont typeface="+mj-lt"/>
              <a:buAutoNum type="arabicPeriod"/>
            </a:pPr>
            <a:r>
              <a:rPr lang="pt-BR" sz="2000" dirty="0"/>
              <a:t>Modelo de processos para criação e integração de objetos tangíveis a plataformas educacionais;</a:t>
            </a:r>
          </a:p>
          <a:p>
            <a:pPr marL="571500" indent="-457200">
              <a:buSzPts val="1800"/>
              <a:buFont typeface="+mj-lt"/>
              <a:buAutoNum type="arabicPeriod"/>
            </a:pPr>
            <a:r>
              <a:rPr lang="pt-BR" sz="2000" dirty="0"/>
              <a:t>Modelo de comunicação entre as entidades física e digital;</a:t>
            </a:r>
          </a:p>
          <a:p>
            <a:pPr marL="571500" indent="-457200">
              <a:buSzPts val="1800"/>
              <a:buFont typeface="+mj-lt"/>
              <a:buAutoNum type="arabicPeriod"/>
            </a:pPr>
            <a:r>
              <a:rPr lang="pt-BR" sz="2000" dirty="0"/>
              <a:t>Métricas para acompanhamento da aprendizagem através de objetos tangíveis; e, </a:t>
            </a:r>
          </a:p>
          <a:p>
            <a:pPr marL="571500" indent="-457200">
              <a:buSzPts val="1800"/>
              <a:buFont typeface="+mj-lt"/>
              <a:buAutoNum type="arabicPeriod"/>
            </a:pPr>
            <a:r>
              <a:rPr lang="pt-BR" sz="2000" dirty="0"/>
              <a:t>Modelo de processos para aplicação das métricas proposta.</a:t>
            </a:r>
            <a:endParaRPr lang="en" sz="2000" dirty="0"/>
          </a:p>
        </p:txBody>
      </p:sp>
      <p:grpSp>
        <p:nvGrpSpPr>
          <p:cNvPr id="596" name="Google Shape;596;p48"/>
          <p:cNvGrpSpPr/>
          <p:nvPr/>
        </p:nvGrpSpPr>
        <p:grpSpPr>
          <a:xfrm>
            <a:off x="8300692" y="339362"/>
            <a:ext cx="508195" cy="469787"/>
            <a:chOff x="5975075" y="2327500"/>
            <a:chExt cx="420100" cy="388350"/>
          </a:xfrm>
        </p:grpSpPr>
        <p:sp>
          <p:nvSpPr>
            <p:cNvPr id="597" name="Google Shape;597;p48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48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6649348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48"/>
          <p:cNvSpPr txBox="1">
            <a:spLocks noGrp="1"/>
          </p:cNvSpPr>
          <p:nvPr>
            <p:ph type="title"/>
          </p:nvPr>
        </p:nvSpPr>
        <p:spPr>
          <a:xfrm>
            <a:off x="787200" y="486200"/>
            <a:ext cx="6718200" cy="485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Considerações Finais</a:t>
            </a:r>
            <a:endParaRPr dirty="0"/>
          </a:p>
        </p:txBody>
      </p:sp>
      <p:sp>
        <p:nvSpPr>
          <p:cNvPr id="594" name="Google Shape;594;p48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47</a:t>
            </a:fld>
            <a:endParaRPr/>
          </a:p>
        </p:txBody>
      </p:sp>
      <p:sp>
        <p:nvSpPr>
          <p:cNvPr id="595" name="Google Shape;595;p48"/>
          <p:cNvSpPr txBox="1">
            <a:spLocks noGrp="1"/>
          </p:cNvSpPr>
          <p:nvPr>
            <p:ph type="body" idx="1"/>
          </p:nvPr>
        </p:nvSpPr>
        <p:spPr>
          <a:xfrm>
            <a:off x="756964" y="971600"/>
            <a:ext cx="7603200" cy="3685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indent="-342900">
              <a:buSzPts val="1800"/>
              <a:buFont typeface="Wingdings" panose="05000000000000000000" pitchFamily="2" charset="2"/>
              <a:buChar char="§"/>
            </a:pPr>
            <a:r>
              <a:rPr lang="en" sz="1900" dirty="0"/>
              <a:t>Estudo de caso com objetos tangíveis baseados em teorias construtivistas</a:t>
            </a:r>
          </a:p>
          <a:p>
            <a:pPr marL="457200" lvl="0" indent="-342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Wingdings" panose="05000000000000000000" pitchFamily="2" charset="2"/>
              <a:buChar char="§"/>
            </a:pPr>
            <a:r>
              <a:rPr lang="en" sz="1900" dirty="0"/>
              <a:t>Houve ganho no aprendizado com o objeto tangível</a:t>
            </a:r>
          </a:p>
          <a:p>
            <a:pPr indent="-342900">
              <a:buSzPts val="1800"/>
              <a:buFont typeface="Wingdings" panose="05000000000000000000" pitchFamily="2" charset="2"/>
              <a:buChar char="§"/>
            </a:pPr>
            <a:r>
              <a:rPr lang="en" sz="1900" dirty="0"/>
              <a:t>Na comparação com o ensino tradicional:</a:t>
            </a:r>
          </a:p>
          <a:p>
            <a:pPr lvl="1" indent="-342900">
              <a:buSzPts val="1800"/>
              <a:buFont typeface="Wingdings" panose="05000000000000000000" pitchFamily="2" charset="2"/>
              <a:buChar char="§"/>
            </a:pPr>
            <a:r>
              <a:rPr lang="en" sz="1900" dirty="0"/>
              <a:t>Existência de indícios apontando para uma maior eficiência do método com objetos tangíveis</a:t>
            </a:r>
          </a:p>
          <a:p>
            <a:pPr lvl="1" indent="-342900">
              <a:buSzPts val="1800"/>
              <a:buFont typeface="Wingdings" panose="05000000000000000000" pitchFamily="2" charset="2"/>
              <a:buChar char="§"/>
            </a:pPr>
            <a:r>
              <a:rPr lang="en" sz="1900" dirty="0"/>
              <a:t>Maior interesse e engajamento dos estudantes na atividade com objeto tangível do que na aula tradicional</a:t>
            </a:r>
          </a:p>
          <a:p>
            <a:pPr indent="-342900">
              <a:buSzPts val="1800"/>
              <a:buFont typeface="Wingdings" panose="05000000000000000000" pitchFamily="2" charset="2"/>
              <a:buChar char="§"/>
            </a:pPr>
            <a:r>
              <a:rPr lang="en" sz="1900" dirty="0"/>
              <a:t>O estudo com o objeto tangível implementado obteve alto percentual de aceitação</a:t>
            </a:r>
          </a:p>
        </p:txBody>
      </p:sp>
      <p:grpSp>
        <p:nvGrpSpPr>
          <p:cNvPr id="596" name="Google Shape;596;p48"/>
          <p:cNvGrpSpPr/>
          <p:nvPr/>
        </p:nvGrpSpPr>
        <p:grpSpPr>
          <a:xfrm>
            <a:off x="8300692" y="339362"/>
            <a:ext cx="508195" cy="469787"/>
            <a:chOff x="5975075" y="2327500"/>
            <a:chExt cx="420100" cy="388350"/>
          </a:xfrm>
        </p:grpSpPr>
        <p:sp>
          <p:nvSpPr>
            <p:cNvPr id="597" name="Google Shape;597;p48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48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48"/>
          <p:cNvSpPr txBox="1">
            <a:spLocks noGrp="1"/>
          </p:cNvSpPr>
          <p:nvPr>
            <p:ph type="title"/>
          </p:nvPr>
        </p:nvSpPr>
        <p:spPr>
          <a:xfrm>
            <a:off x="787200" y="486200"/>
            <a:ext cx="6718200" cy="485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Limitações</a:t>
            </a:r>
            <a:endParaRPr dirty="0"/>
          </a:p>
        </p:txBody>
      </p:sp>
      <p:sp>
        <p:nvSpPr>
          <p:cNvPr id="594" name="Google Shape;594;p48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48</a:t>
            </a:fld>
            <a:endParaRPr/>
          </a:p>
        </p:txBody>
      </p:sp>
      <p:sp>
        <p:nvSpPr>
          <p:cNvPr id="595" name="Google Shape;595;p48"/>
          <p:cNvSpPr txBox="1">
            <a:spLocks noGrp="1"/>
          </p:cNvSpPr>
          <p:nvPr>
            <p:ph type="body" idx="1"/>
          </p:nvPr>
        </p:nvSpPr>
        <p:spPr>
          <a:xfrm>
            <a:off x="779249" y="1335819"/>
            <a:ext cx="7603200" cy="2910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571500" indent="-457200">
              <a:buSzPts val="1800"/>
              <a:buFont typeface="+mj-lt"/>
              <a:buAutoNum type="arabicPeriod"/>
            </a:pPr>
            <a:r>
              <a:rPr lang="en" sz="2000" dirty="0"/>
              <a:t>P</a:t>
            </a:r>
            <a:r>
              <a:rPr lang="pt-BR" sz="2000" dirty="0"/>
              <a:t>a</a:t>
            </a:r>
            <a:r>
              <a:rPr lang="en" sz="2000" dirty="0"/>
              <a:t>dronização x Instrumentação de objetos com sensores</a:t>
            </a:r>
          </a:p>
          <a:p>
            <a:pPr marL="571500" indent="-457200">
              <a:buSzPts val="1800"/>
              <a:buFont typeface="+mj-lt"/>
              <a:buAutoNum type="arabicPeriod"/>
            </a:pPr>
            <a:r>
              <a:rPr lang="en" sz="2000" dirty="0"/>
              <a:t>N</a:t>
            </a:r>
            <a:r>
              <a:rPr lang="pt-BR" sz="2000" dirty="0"/>
              <a:t>e</a:t>
            </a:r>
            <a:r>
              <a:rPr lang="en" sz="2000" dirty="0"/>
              <a:t>cessidadade de mais experimentos para uma validação mais consistente do método proposto</a:t>
            </a:r>
          </a:p>
          <a:p>
            <a:pPr marL="571500" indent="-457200">
              <a:buSzPts val="1800"/>
              <a:buFont typeface="+mj-lt"/>
              <a:buAutoNum type="arabicPeriod"/>
            </a:pPr>
            <a:r>
              <a:rPr lang="en" sz="2000" dirty="0"/>
              <a:t>Possibilidade de aumento das desigualdades educacionais a partir do uso de tecnologia</a:t>
            </a:r>
          </a:p>
          <a:p>
            <a:pPr marL="571500" indent="-457200">
              <a:buSzPts val="1800"/>
              <a:buFont typeface="+mj-lt"/>
              <a:buAutoNum type="arabicPeriod"/>
            </a:pPr>
            <a:r>
              <a:rPr lang="en" sz="2000" dirty="0"/>
              <a:t>Possibilidade de maior custo para o professor com relação a preparação das aulas</a:t>
            </a:r>
          </a:p>
        </p:txBody>
      </p:sp>
      <p:grpSp>
        <p:nvGrpSpPr>
          <p:cNvPr id="596" name="Google Shape;596;p48"/>
          <p:cNvGrpSpPr/>
          <p:nvPr/>
        </p:nvGrpSpPr>
        <p:grpSpPr>
          <a:xfrm>
            <a:off x="8300692" y="339362"/>
            <a:ext cx="508195" cy="469787"/>
            <a:chOff x="5975075" y="2327500"/>
            <a:chExt cx="420100" cy="388350"/>
          </a:xfrm>
        </p:grpSpPr>
        <p:sp>
          <p:nvSpPr>
            <p:cNvPr id="597" name="Google Shape;597;p48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48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15698777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48"/>
          <p:cNvSpPr txBox="1">
            <a:spLocks noGrp="1"/>
          </p:cNvSpPr>
          <p:nvPr>
            <p:ph type="title"/>
          </p:nvPr>
        </p:nvSpPr>
        <p:spPr>
          <a:xfrm>
            <a:off x="787200" y="486200"/>
            <a:ext cx="6718200" cy="485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Trabalhos Futuros</a:t>
            </a:r>
            <a:endParaRPr dirty="0"/>
          </a:p>
        </p:txBody>
      </p:sp>
      <p:sp>
        <p:nvSpPr>
          <p:cNvPr id="594" name="Google Shape;594;p48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49</a:t>
            </a:fld>
            <a:endParaRPr/>
          </a:p>
        </p:txBody>
      </p:sp>
      <p:sp>
        <p:nvSpPr>
          <p:cNvPr id="595" name="Google Shape;595;p48"/>
          <p:cNvSpPr txBox="1">
            <a:spLocks noGrp="1"/>
          </p:cNvSpPr>
          <p:nvPr>
            <p:ph type="body" idx="1"/>
          </p:nvPr>
        </p:nvSpPr>
        <p:spPr>
          <a:xfrm>
            <a:off x="697492" y="1148266"/>
            <a:ext cx="7603200" cy="31900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571500" indent="-457200">
              <a:buSzPts val="1800"/>
              <a:buFont typeface="Wingdings" panose="05000000000000000000" pitchFamily="2" charset="2"/>
              <a:buChar char="§"/>
            </a:pPr>
            <a:r>
              <a:rPr lang="pt-BR" sz="2000" dirty="0"/>
              <a:t>Novos experimentos para depuração do método</a:t>
            </a:r>
          </a:p>
          <a:p>
            <a:pPr marL="571500" indent="-457200">
              <a:buSzPts val="1800"/>
              <a:buFont typeface="Wingdings" panose="05000000000000000000" pitchFamily="2" charset="2"/>
              <a:buChar char="§"/>
            </a:pPr>
            <a:r>
              <a:rPr lang="pt-BR" sz="2000" dirty="0"/>
              <a:t>Instrumentar novos objetos com outros sensores</a:t>
            </a:r>
          </a:p>
          <a:p>
            <a:pPr marL="571500" indent="-457200">
              <a:buSzPts val="1800"/>
              <a:buFont typeface="Wingdings" panose="05000000000000000000" pitchFamily="2" charset="2"/>
              <a:buChar char="§"/>
            </a:pPr>
            <a:r>
              <a:rPr lang="pt-BR" sz="2000" dirty="0"/>
              <a:t>Como efetivamente usar tais informações para avaliar a experiência de aprendizado e das condições do ambiente de ensino?</a:t>
            </a:r>
          </a:p>
          <a:p>
            <a:pPr marL="1028700" lvl="1" indent="-457200">
              <a:buSzPts val="1800"/>
              <a:buFont typeface="Wingdings" panose="05000000000000000000" pitchFamily="2" charset="2"/>
              <a:buChar char="§"/>
            </a:pPr>
            <a:r>
              <a:rPr lang="pt-BR" sz="2000" dirty="0"/>
              <a:t>Novas </a:t>
            </a:r>
            <a:r>
              <a:rPr lang="pt-BR" sz="2000" i="1" dirty="0" err="1"/>
              <a:t>features</a:t>
            </a:r>
            <a:r>
              <a:rPr lang="pt-BR" sz="2000" i="1" dirty="0"/>
              <a:t> </a:t>
            </a:r>
            <a:r>
              <a:rPr lang="pt-BR" sz="2000" dirty="0"/>
              <a:t>para algoritmos de IA</a:t>
            </a:r>
          </a:p>
          <a:p>
            <a:pPr marL="571500" indent="-457200">
              <a:buSzPts val="1800"/>
              <a:buFont typeface="Wingdings" panose="05000000000000000000" pitchFamily="2" charset="2"/>
              <a:buChar char="§"/>
            </a:pPr>
            <a:r>
              <a:rPr lang="pt-BR" sz="2000" dirty="0"/>
              <a:t>Recomendação x ausência de repositório com OTA</a:t>
            </a:r>
          </a:p>
          <a:p>
            <a:pPr marL="571500" indent="-457200">
              <a:buSzPts val="1800"/>
              <a:buFont typeface="Wingdings" panose="05000000000000000000" pitchFamily="2" charset="2"/>
              <a:buChar char="§"/>
            </a:pPr>
            <a:r>
              <a:rPr lang="pt-BR" sz="2000" dirty="0"/>
              <a:t>Automatização das análises a partir das métricas</a:t>
            </a:r>
            <a:endParaRPr lang="en" sz="2000" dirty="0"/>
          </a:p>
        </p:txBody>
      </p:sp>
      <p:grpSp>
        <p:nvGrpSpPr>
          <p:cNvPr id="596" name="Google Shape;596;p48"/>
          <p:cNvGrpSpPr/>
          <p:nvPr/>
        </p:nvGrpSpPr>
        <p:grpSpPr>
          <a:xfrm>
            <a:off x="8300692" y="339362"/>
            <a:ext cx="508195" cy="469787"/>
            <a:chOff x="5975075" y="2327500"/>
            <a:chExt cx="420100" cy="388350"/>
          </a:xfrm>
        </p:grpSpPr>
        <p:sp>
          <p:nvSpPr>
            <p:cNvPr id="597" name="Google Shape;597;p48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48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2742502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8"/>
          <p:cNvSpPr txBox="1">
            <a:spLocks noGrp="1"/>
          </p:cNvSpPr>
          <p:nvPr>
            <p:ph type="ctrTitle" idx="4294967295"/>
          </p:nvPr>
        </p:nvSpPr>
        <p:spPr>
          <a:xfrm>
            <a:off x="701450" y="535900"/>
            <a:ext cx="5463300" cy="905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Objetivo Geral</a:t>
            </a:r>
            <a:endParaRPr sz="6000"/>
          </a:p>
        </p:txBody>
      </p:sp>
      <p:sp>
        <p:nvSpPr>
          <p:cNvPr id="155" name="Google Shape;155;p18"/>
          <p:cNvSpPr txBox="1">
            <a:spLocks noGrp="1"/>
          </p:cNvSpPr>
          <p:nvPr>
            <p:ph type="subTitle" idx="4294967295"/>
          </p:nvPr>
        </p:nvSpPr>
        <p:spPr>
          <a:xfrm>
            <a:off x="701450" y="1758975"/>
            <a:ext cx="6366600" cy="2613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2000" dirty="0"/>
              <a:t>Propor uma plataforma de educação apoiada por tecnologia que integre manipulativos tangíveis e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2000" dirty="0"/>
              <a:t>métricas de avaliação da aprendizagem e, analisar como manipulativos tangíveis criados através do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2000" dirty="0"/>
              <a:t>modelo proposto podem auxiliar no processo e acompanhamento do ensino-aprendizagem.</a:t>
            </a:r>
          </a:p>
        </p:txBody>
      </p:sp>
      <p:sp>
        <p:nvSpPr>
          <p:cNvPr id="156" name="Google Shape;156;p18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grpSp>
        <p:nvGrpSpPr>
          <p:cNvPr id="157" name="Google Shape;157;p18"/>
          <p:cNvGrpSpPr/>
          <p:nvPr/>
        </p:nvGrpSpPr>
        <p:grpSpPr>
          <a:xfrm>
            <a:off x="8309413" y="346671"/>
            <a:ext cx="499206" cy="531902"/>
            <a:chOff x="5970800" y="1619250"/>
            <a:chExt cx="428650" cy="456725"/>
          </a:xfrm>
        </p:grpSpPr>
        <p:sp>
          <p:nvSpPr>
            <p:cNvPr id="158" name="Google Shape;158;p18"/>
            <p:cNvSpPr/>
            <p:nvPr/>
          </p:nvSpPr>
          <p:spPr>
            <a:xfrm>
              <a:off x="5970800" y="1674200"/>
              <a:ext cx="377975" cy="377950"/>
            </a:xfrm>
            <a:custGeom>
              <a:avLst/>
              <a:gdLst/>
              <a:ahLst/>
              <a:cxnLst/>
              <a:rect l="l" t="t" r="r" b="b"/>
              <a:pathLst>
                <a:path w="15119" h="15118" extrusionOk="0">
                  <a:moveTo>
                    <a:pt x="7181" y="0"/>
                  </a:moveTo>
                  <a:lnTo>
                    <a:pt x="6790" y="49"/>
                  </a:lnTo>
                  <a:lnTo>
                    <a:pt x="6424" y="98"/>
                  </a:lnTo>
                  <a:lnTo>
                    <a:pt x="6058" y="147"/>
                  </a:lnTo>
                  <a:lnTo>
                    <a:pt x="5691" y="244"/>
                  </a:lnTo>
                  <a:lnTo>
                    <a:pt x="5325" y="342"/>
                  </a:lnTo>
                  <a:lnTo>
                    <a:pt x="4983" y="464"/>
                  </a:lnTo>
                  <a:lnTo>
                    <a:pt x="4641" y="586"/>
                  </a:lnTo>
                  <a:lnTo>
                    <a:pt x="4299" y="733"/>
                  </a:lnTo>
                  <a:lnTo>
                    <a:pt x="3982" y="904"/>
                  </a:lnTo>
                  <a:lnTo>
                    <a:pt x="3664" y="1099"/>
                  </a:lnTo>
                  <a:lnTo>
                    <a:pt x="3347" y="1295"/>
                  </a:lnTo>
                  <a:lnTo>
                    <a:pt x="3053" y="1490"/>
                  </a:lnTo>
                  <a:lnTo>
                    <a:pt x="2760" y="1734"/>
                  </a:lnTo>
                  <a:lnTo>
                    <a:pt x="2492" y="1954"/>
                  </a:lnTo>
                  <a:lnTo>
                    <a:pt x="2223" y="2223"/>
                  </a:lnTo>
                  <a:lnTo>
                    <a:pt x="1979" y="2467"/>
                  </a:lnTo>
                  <a:lnTo>
                    <a:pt x="1735" y="2760"/>
                  </a:lnTo>
                  <a:lnTo>
                    <a:pt x="1515" y="3029"/>
                  </a:lnTo>
                  <a:lnTo>
                    <a:pt x="1295" y="3322"/>
                  </a:lnTo>
                  <a:lnTo>
                    <a:pt x="1100" y="3639"/>
                  </a:lnTo>
                  <a:lnTo>
                    <a:pt x="929" y="3957"/>
                  </a:lnTo>
                  <a:lnTo>
                    <a:pt x="758" y="4274"/>
                  </a:lnTo>
                  <a:lnTo>
                    <a:pt x="611" y="4616"/>
                  </a:lnTo>
                  <a:lnTo>
                    <a:pt x="465" y="4958"/>
                  </a:lnTo>
                  <a:lnTo>
                    <a:pt x="343" y="5300"/>
                  </a:lnTo>
                  <a:lnTo>
                    <a:pt x="245" y="5666"/>
                  </a:lnTo>
                  <a:lnTo>
                    <a:pt x="172" y="6033"/>
                  </a:lnTo>
                  <a:lnTo>
                    <a:pt x="98" y="6399"/>
                  </a:lnTo>
                  <a:lnTo>
                    <a:pt x="49" y="6790"/>
                  </a:lnTo>
                  <a:lnTo>
                    <a:pt x="25" y="7156"/>
                  </a:lnTo>
                  <a:lnTo>
                    <a:pt x="1" y="7547"/>
                  </a:lnTo>
                  <a:lnTo>
                    <a:pt x="25" y="7938"/>
                  </a:lnTo>
                  <a:lnTo>
                    <a:pt x="49" y="8328"/>
                  </a:lnTo>
                  <a:lnTo>
                    <a:pt x="98" y="8695"/>
                  </a:lnTo>
                  <a:lnTo>
                    <a:pt x="172" y="9085"/>
                  </a:lnTo>
                  <a:lnTo>
                    <a:pt x="245" y="9452"/>
                  </a:lnTo>
                  <a:lnTo>
                    <a:pt x="343" y="9794"/>
                  </a:lnTo>
                  <a:lnTo>
                    <a:pt x="465" y="10160"/>
                  </a:lnTo>
                  <a:lnTo>
                    <a:pt x="611" y="10502"/>
                  </a:lnTo>
                  <a:lnTo>
                    <a:pt x="758" y="10820"/>
                  </a:lnTo>
                  <a:lnTo>
                    <a:pt x="929" y="11161"/>
                  </a:lnTo>
                  <a:lnTo>
                    <a:pt x="1100" y="11479"/>
                  </a:lnTo>
                  <a:lnTo>
                    <a:pt x="1295" y="11772"/>
                  </a:lnTo>
                  <a:lnTo>
                    <a:pt x="1515" y="12065"/>
                  </a:lnTo>
                  <a:lnTo>
                    <a:pt x="1735" y="12358"/>
                  </a:lnTo>
                  <a:lnTo>
                    <a:pt x="1979" y="12627"/>
                  </a:lnTo>
                  <a:lnTo>
                    <a:pt x="2223" y="12895"/>
                  </a:lnTo>
                  <a:lnTo>
                    <a:pt x="2492" y="13140"/>
                  </a:lnTo>
                  <a:lnTo>
                    <a:pt x="2760" y="13384"/>
                  </a:lnTo>
                  <a:lnTo>
                    <a:pt x="3053" y="13604"/>
                  </a:lnTo>
                  <a:lnTo>
                    <a:pt x="3347" y="13824"/>
                  </a:lnTo>
                  <a:lnTo>
                    <a:pt x="3664" y="14019"/>
                  </a:lnTo>
                  <a:lnTo>
                    <a:pt x="3982" y="14190"/>
                  </a:lnTo>
                  <a:lnTo>
                    <a:pt x="4299" y="14361"/>
                  </a:lnTo>
                  <a:lnTo>
                    <a:pt x="4641" y="14507"/>
                  </a:lnTo>
                  <a:lnTo>
                    <a:pt x="4983" y="14654"/>
                  </a:lnTo>
                  <a:lnTo>
                    <a:pt x="5325" y="14776"/>
                  </a:lnTo>
                  <a:lnTo>
                    <a:pt x="5691" y="14874"/>
                  </a:lnTo>
                  <a:lnTo>
                    <a:pt x="6058" y="14947"/>
                  </a:lnTo>
                  <a:lnTo>
                    <a:pt x="6424" y="15020"/>
                  </a:lnTo>
                  <a:lnTo>
                    <a:pt x="6790" y="15069"/>
                  </a:lnTo>
                  <a:lnTo>
                    <a:pt x="7181" y="15094"/>
                  </a:lnTo>
                  <a:lnTo>
                    <a:pt x="7572" y="15118"/>
                  </a:lnTo>
                  <a:lnTo>
                    <a:pt x="7963" y="15094"/>
                  </a:lnTo>
                  <a:lnTo>
                    <a:pt x="8329" y="15069"/>
                  </a:lnTo>
                  <a:lnTo>
                    <a:pt x="8720" y="15020"/>
                  </a:lnTo>
                  <a:lnTo>
                    <a:pt x="9086" y="14947"/>
                  </a:lnTo>
                  <a:lnTo>
                    <a:pt x="9452" y="14874"/>
                  </a:lnTo>
                  <a:lnTo>
                    <a:pt x="9819" y="14776"/>
                  </a:lnTo>
                  <a:lnTo>
                    <a:pt x="10161" y="14654"/>
                  </a:lnTo>
                  <a:lnTo>
                    <a:pt x="10503" y="14507"/>
                  </a:lnTo>
                  <a:lnTo>
                    <a:pt x="10844" y="14361"/>
                  </a:lnTo>
                  <a:lnTo>
                    <a:pt x="11162" y="14190"/>
                  </a:lnTo>
                  <a:lnTo>
                    <a:pt x="11479" y="14019"/>
                  </a:lnTo>
                  <a:lnTo>
                    <a:pt x="11797" y="13824"/>
                  </a:lnTo>
                  <a:lnTo>
                    <a:pt x="12090" y="13604"/>
                  </a:lnTo>
                  <a:lnTo>
                    <a:pt x="12383" y="13384"/>
                  </a:lnTo>
                  <a:lnTo>
                    <a:pt x="12652" y="13140"/>
                  </a:lnTo>
                  <a:lnTo>
                    <a:pt x="12920" y="12895"/>
                  </a:lnTo>
                  <a:lnTo>
                    <a:pt x="13165" y="12627"/>
                  </a:lnTo>
                  <a:lnTo>
                    <a:pt x="13409" y="12358"/>
                  </a:lnTo>
                  <a:lnTo>
                    <a:pt x="13629" y="12065"/>
                  </a:lnTo>
                  <a:lnTo>
                    <a:pt x="13824" y="11772"/>
                  </a:lnTo>
                  <a:lnTo>
                    <a:pt x="14019" y="11479"/>
                  </a:lnTo>
                  <a:lnTo>
                    <a:pt x="14215" y="11161"/>
                  </a:lnTo>
                  <a:lnTo>
                    <a:pt x="14386" y="10820"/>
                  </a:lnTo>
                  <a:lnTo>
                    <a:pt x="14532" y="10502"/>
                  </a:lnTo>
                  <a:lnTo>
                    <a:pt x="14654" y="10160"/>
                  </a:lnTo>
                  <a:lnTo>
                    <a:pt x="14777" y="9794"/>
                  </a:lnTo>
                  <a:lnTo>
                    <a:pt x="14899" y="9452"/>
                  </a:lnTo>
                  <a:lnTo>
                    <a:pt x="14972" y="9085"/>
                  </a:lnTo>
                  <a:lnTo>
                    <a:pt x="15045" y="8695"/>
                  </a:lnTo>
                  <a:lnTo>
                    <a:pt x="15094" y="8328"/>
                  </a:lnTo>
                  <a:lnTo>
                    <a:pt x="15118" y="7938"/>
                  </a:lnTo>
                  <a:lnTo>
                    <a:pt x="15118" y="7547"/>
                  </a:lnTo>
                  <a:lnTo>
                    <a:pt x="15094" y="6936"/>
                  </a:lnTo>
                  <a:lnTo>
                    <a:pt x="15021" y="6326"/>
                  </a:lnTo>
                  <a:lnTo>
                    <a:pt x="14899" y="5740"/>
                  </a:lnTo>
                  <a:lnTo>
                    <a:pt x="14728" y="5178"/>
                  </a:lnTo>
                  <a:lnTo>
                    <a:pt x="14532" y="4616"/>
                  </a:lnTo>
                  <a:lnTo>
                    <a:pt x="14288" y="4079"/>
                  </a:lnTo>
                  <a:lnTo>
                    <a:pt x="13995" y="3590"/>
                  </a:lnTo>
                  <a:lnTo>
                    <a:pt x="13653" y="3102"/>
                  </a:lnTo>
                  <a:lnTo>
                    <a:pt x="13458" y="3053"/>
                  </a:lnTo>
                  <a:lnTo>
                    <a:pt x="12163" y="4347"/>
                  </a:lnTo>
                  <a:lnTo>
                    <a:pt x="12383" y="4689"/>
                  </a:lnTo>
                  <a:lnTo>
                    <a:pt x="12578" y="5056"/>
                  </a:lnTo>
                  <a:lnTo>
                    <a:pt x="12749" y="5446"/>
                  </a:lnTo>
                  <a:lnTo>
                    <a:pt x="12896" y="5837"/>
                  </a:lnTo>
                  <a:lnTo>
                    <a:pt x="13018" y="6252"/>
                  </a:lnTo>
                  <a:lnTo>
                    <a:pt x="13091" y="6668"/>
                  </a:lnTo>
                  <a:lnTo>
                    <a:pt x="13165" y="7107"/>
                  </a:lnTo>
                  <a:lnTo>
                    <a:pt x="13165" y="7547"/>
                  </a:lnTo>
                  <a:lnTo>
                    <a:pt x="13140" y="8133"/>
                  </a:lnTo>
                  <a:lnTo>
                    <a:pt x="13067" y="8695"/>
                  </a:lnTo>
                  <a:lnTo>
                    <a:pt x="12920" y="9208"/>
                  </a:lnTo>
                  <a:lnTo>
                    <a:pt x="12725" y="9745"/>
                  </a:lnTo>
                  <a:lnTo>
                    <a:pt x="12505" y="10233"/>
                  </a:lnTo>
                  <a:lnTo>
                    <a:pt x="12212" y="10673"/>
                  </a:lnTo>
                  <a:lnTo>
                    <a:pt x="11895" y="11113"/>
                  </a:lnTo>
                  <a:lnTo>
                    <a:pt x="11528" y="11503"/>
                  </a:lnTo>
                  <a:lnTo>
                    <a:pt x="11138" y="11870"/>
                  </a:lnTo>
                  <a:lnTo>
                    <a:pt x="10698" y="12187"/>
                  </a:lnTo>
                  <a:lnTo>
                    <a:pt x="10234" y="12480"/>
                  </a:lnTo>
                  <a:lnTo>
                    <a:pt x="9745" y="12725"/>
                  </a:lnTo>
                  <a:lnTo>
                    <a:pt x="9233" y="12895"/>
                  </a:lnTo>
                  <a:lnTo>
                    <a:pt x="8695" y="13042"/>
                  </a:lnTo>
                  <a:lnTo>
                    <a:pt x="8133" y="13140"/>
                  </a:lnTo>
                  <a:lnTo>
                    <a:pt x="7572" y="13164"/>
                  </a:lnTo>
                  <a:lnTo>
                    <a:pt x="6986" y="13140"/>
                  </a:lnTo>
                  <a:lnTo>
                    <a:pt x="6448" y="13042"/>
                  </a:lnTo>
                  <a:lnTo>
                    <a:pt x="5911" y="12895"/>
                  </a:lnTo>
                  <a:lnTo>
                    <a:pt x="5398" y="12725"/>
                  </a:lnTo>
                  <a:lnTo>
                    <a:pt x="4910" y="12480"/>
                  </a:lnTo>
                  <a:lnTo>
                    <a:pt x="4446" y="12187"/>
                  </a:lnTo>
                  <a:lnTo>
                    <a:pt x="4006" y="11870"/>
                  </a:lnTo>
                  <a:lnTo>
                    <a:pt x="3615" y="11503"/>
                  </a:lnTo>
                  <a:lnTo>
                    <a:pt x="3249" y="11113"/>
                  </a:lnTo>
                  <a:lnTo>
                    <a:pt x="2931" y="10673"/>
                  </a:lnTo>
                  <a:lnTo>
                    <a:pt x="2638" y="10233"/>
                  </a:lnTo>
                  <a:lnTo>
                    <a:pt x="2418" y="9745"/>
                  </a:lnTo>
                  <a:lnTo>
                    <a:pt x="2223" y="9208"/>
                  </a:lnTo>
                  <a:lnTo>
                    <a:pt x="2077" y="8695"/>
                  </a:lnTo>
                  <a:lnTo>
                    <a:pt x="2003" y="8133"/>
                  </a:lnTo>
                  <a:lnTo>
                    <a:pt x="1954" y="7547"/>
                  </a:lnTo>
                  <a:lnTo>
                    <a:pt x="2003" y="6985"/>
                  </a:lnTo>
                  <a:lnTo>
                    <a:pt x="2077" y="6423"/>
                  </a:lnTo>
                  <a:lnTo>
                    <a:pt x="2223" y="5886"/>
                  </a:lnTo>
                  <a:lnTo>
                    <a:pt x="2418" y="5373"/>
                  </a:lnTo>
                  <a:lnTo>
                    <a:pt x="2638" y="4885"/>
                  </a:lnTo>
                  <a:lnTo>
                    <a:pt x="2931" y="4421"/>
                  </a:lnTo>
                  <a:lnTo>
                    <a:pt x="3249" y="4005"/>
                  </a:lnTo>
                  <a:lnTo>
                    <a:pt x="3615" y="3590"/>
                  </a:lnTo>
                  <a:lnTo>
                    <a:pt x="4006" y="3224"/>
                  </a:lnTo>
                  <a:lnTo>
                    <a:pt x="4446" y="2906"/>
                  </a:lnTo>
                  <a:lnTo>
                    <a:pt x="4910" y="2638"/>
                  </a:lnTo>
                  <a:lnTo>
                    <a:pt x="5398" y="2394"/>
                  </a:lnTo>
                  <a:lnTo>
                    <a:pt x="5911" y="2198"/>
                  </a:lnTo>
                  <a:lnTo>
                    <a:pt x="6448" y="2076"/>
                  </a:lnTo>
                  <a:lnTo>
                    <a:pt x="6986" y="1978"/>
                  </a:lnTo>
                  <a:lnTo>
                    <a:pt x="7572" y="1954"/>
                  </a:lnTo>
                  <a:lnTo>
                    <a:pt x="8011" y="1978"/>
                  </a:lnTo>
                  <a:lnTo>
                    <a:pt x="8451" y="2027"/>
                  </a:lnTo>
                  <a:lnTo>
                    <a:pt x="8866" y="2100"/>
                  </a:lnTo>
                  <a:lnTo>
                    <a:pt x="9281" y="2223"/>
                  </a:lnTo>
                  <a:lnTo>
                    <a:pt x="9672" y="2369"/>
                  </a:lnTo>
                  <a:lnTo>
                    <a:pt x="10063" y="2540"/>
                  </a:lnTo>
                  <a:lnTo>
                    <a:pt x="10429" y="2735"/>
                  </a:lnTo>
                  <a:lnTo>
                    <a:pt x="10771" y="2955"/>
                  </a:lnTo>
                  <a:lnTo>
                    <a:pt x="11943" y="1807"/>
                  </a:lnTo>
                  <a:lnTo>
                    <a:pt x="11846" y="1343"/>
                  </a:lnTo>
                  <a:lnTo>
                    <a:pt x="11382" y="1026"/>
                  </a:lnTo>
                  <a:lnTo>
                    <a:pt x="10893" y="782"/>
                  </a:lnTo>
                  <a:lnTo>
                    <a:pt x="10380" y="537"/>
                  </a:lnTo>
                  <a:lnTo>
                    <a:pt x="9843" y="342"/>
                  </a:lnTo>
                  <a:lnTo>
                    <a:pt x="9306" y="195"/>
                  </a:lnTo>
                  <a:lnTo>
                    <a:pt x="8744" y="98"/>
                  </a:lnTo>
                  <a:lnTo>
                    <a:pt x="8158" y="25"/>
                  </a:lnTo>
                  <a:lnTo>
                    <a:pt x="75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18"/>
            <p:cNvSpPr/>
            <p:nvPr/>
          </p:nvSpPr>
          <p:spPr>
            <a:xfrm>
              <a:off x="6068500" y="1771875"/>
              <a:ext cx="182575" cy="182600"/>
            </a:xfrm>
            <a:custGeom>
              <a:avLst/>
              <a:gdLst/>
              <a:ahLst/>
              <a:cxnLst/>
              <a:rect l="l" t="t" r="r" b="b"/>
              <a:pathLst>
                <a:path w="7303" h="7304" extrusionOk="0">
                  <a:moveTo>
                    <a:pt x="3664" y="1"/>
                  </a:moveTo>
                  <a:lnTo>
                    <a:pt x="3297" y="25"/>
                  </a:lnTo>
                  <a:lnTo>
                    <a:pt x="2931" y="74"/>
                  </a:lnTo>
                  <a:lnTo>
                    <a:pt x="2565" y="147"/>
                  </a:lnTo>
                  <a:lnTo>
                    <a:pt x="2247" y="294"/>
                  </a:lnTo>
                  <a:lnTo>
                    <a:pt x="1930" y="440"/>
                  </a:lnTo>
                  <a:lnTo>
                    <a:pt x="1612" y="611"/>
                  </a:lnTo>
                  <a:lnTo>
                    <a:pt x="1344" y="831"/>
                  </a:lnTo>
                  <a:lnTo>
                    <a:pt x="1075" y="1075"/>
                  </a:lnTo>
                  <a:lnTo>
                    <a:pt x="831" y="1320"/>
                  </a:lnTo>
                  <a:lnTo>
                    <a:pt x="635" y="1613"/>
                  </a:lnTo>
                  <a:lnTo>
                    <a:pt x="440" y="1906"/>
                  </a:lnTo>
                  <a:lnTo>
                    <a:pt x="293" y="2223"/>
                  </a:lnTo>
                  <a:lnTo>
                    <a:pt x="171" y="2565"/>
                  </a:lnTo>
                  <a:lnTo>
                    <a:pt x="74" y="2907"/>
                  </a:lnTo>
                  <a:lnTo>
                    <a:pt x="25" y="3273"/>
                  </a:lnTo>
                  <a:lnTo>
                    <a:pt x="0" y="3640"/>
                  </a:lnTo>
                  <a:lnTo>
                    <a:pt x="25" y="4031"/>
                  </a:lnTo>
                  <a:lnTo>
                    <a:pt x="74" y="4373"/>
                  </a:lnTo>
                  <a:lnTo>
                    <a:pt x="171" y="4739"/>
                  </a:lnTo>
                  <a:lnTo>
                    <a:pt x="293" y="5081"/>
                  </a:lnTo>
                  <a:lnTo>
                    <a:pt x="440" y="5398"/>
                  </a:lnTo>
                  <a:lnTo>
                    <a:pt x="635" y="5691"/>
                  </a:lnTo>
                  <a:lnTo>
                    <a:pt x="831" y="5960"/>
                  </a:lnTo>
                  <a:lnTo>
                    <a:pt x="1075" y="6229"/>
                  </a:lnTo>
                  <a:lnTo>
                    <a:pt x="1344" y="6473"/>
                  </a:lnTo>
                  <a:lnTo>
                    <a:pt x="1612" y="6668"/>
                  </a:lnTo>
                  <a:lnTo>
                    <a:pt x="1930" y="6864"/>
                  </a:lnTo>
                  <a:lnTo>
                    <a:pt x="2247" y="7010"/>
                  </a:lnTo>
                  <a:lnTo>
                    <a:pt x="2565" y="7132"/>
                  </a:lnTo>
                  <a:lnTo>
                    <a:pt x="2931" y="7230"/>
                  </a:lnTo>
                  <a:lnTo>
                    <a:pt x="3297" y="7279"/>
                  </a:lnTo>
                  <a:lnTo>
                    <a:pt x="3664" y="7303"/>
                  </a:lnTo>
                  <a:lnTo>
                    <a:pt x="4030" y="7279"/>
                  </a:lnTo>
                  <a:lnTo>
                    <a:pt x="4396" y="7230"/>
                  </a:lnTo>
                  <a:lnTo>
                    <a:pt x="4738" y="7132"/>
                  </a:lnTo>
                  <a:lnTo>
                    <a:pt x="5080" y="7010"/>
                  </a:lnTo>
                  <a:lnTo>
                    <a:pt x="5398" y="6864"/>
                  </a:lnTo>
                  <a:lnTo>
                    <a:pt x="5691" y="6668"/>
                  </a:lnTo>
                  <a:lnTo>
                    <a:pt x="5984" y="6473"/>
                  </a:lnTo>
                  <a:lnTo>
                    <a:pt x="6253" y="6229"/>
                  </a:lnTo>
                  <a:lnTo>
                    <a:pt x="6472" y="5960"/>
                  </a:lnTo>
                  <a:lnTo>
                    <a:pt x="6692" y="5691"/>
                  </a:lnTo>
                  <a:lnTo>
                    <a:pt x="6863" y="5398"/>
                  </a:lnTo>
                  <a:lnTo>
                    <a:pt x="7034" y="5081"/>
                  </a:lnTo>
                  <a:lnTo>
                    <a:pt x="7156" y="4739"/>
                  </a:lnTo>
                  <a:lnTo>
                    <a:pt x="7230" y="4373"/>
                  </a:lnTo>
                  <a:lnTo>
                    <a:pt x="7303" y="4031"/>
                  </a:lnTo>
                  <a:lnTo>
                    <a:pt x="7303" y="3640"/>
                  </a:lnTo>
                  <a:lnTo>
                    <a:pt x="7303" y="3396"/>
                  </a:lnTo>
                  <a:lnTo>
                    <a:pt x="7278" y="3176"/>
                  </a:lnTo>
                  <a:lnTo>
                    <a:pt x="7254" y="2932"/>
                  </a:lnTo>
                  <a:lnTo>
                    <a:pt x="7181" y="2712"/>
                  </a:lnTo>
                  <a:lnTo>
                    <a:pt x="7132" y="2492"/>
                  </a:lnTo>
                  <a:lnTo>
                    <a:pt x="7034" y="2272"/>
                  </a:lnTo>
                  <a:lnTo>
                    <a:pt x="6839" y="1857"/>
                  </a:lnTo>
                  <a:lnTo>
                    <a:pt x="5325" y="3347"/>
                  </a:lnTo>
                  <a:lnTo>
                    <a:pt x="5349" y="3640"/>
                  </a:lnTo>
                  <a:lnTo>
                    <a:pt x="5349" y="3811"/>
                  </a:lnTo>
                  <a:lnTo>
                    <a:pt x="5325" y="3982"/>
                  </a:lnTo>
                  <a:lnTo>
                    <a:pt x="5276" y="4153"/>
                  </a:lnTo>
                  <a:lnTo>
                    <a:pt x="5227" y="4299"/>
                  </a:lnTo>
                  <a:lnTo>
                    <a:pt x="5154" y="4446"/>
                  </a:lnTo>
                  <a:lnTo>
                    <a:pt x="5080" y="4592"/>
                  </a:lnTo>
                  <a:lnTo>
                    <a:pt x="4983" y="4739"/>
                  </a:lnTo>
                  <a:lnTo>
                    <a:pt x="4860" y="4861"/>
                  </a:lnTo>
                  <a:lnTo>
                    <a:pt x="4738" y="4959"/>
                  </a:lnTo>
                  <a:lnTo>
                    <a:pt x="4616" y="5056"/>
                  </a:lnTo>
                  <a:lnTo>
                    <a:pt x="4470" y="5154"/>
                  </a:lnTo>
                  <a:lnTo>
                    <a:pt x="4323" y="5203"/>
                  </a:lnTo>
                  <a:lnTo>
                    <a:pt x="4177" y="5276"/>
                  </a:lnTo>
                  <a:lnTo>
                    <a:pt x="4006" y="5301"/>
                  </a:lnTo>
                  <a:lnTo>
                    <a:pt x="3835" y="5349"/>
                  </a:lnTo>
                  <a:lnTo>
                    <a:pt x="3493" y="5349"/>
                  </a:lnTo>
                  <a:lnTo>
                    <a:pt x="3322" y="5301"/>
                  </a:lnTo>
                  <a:lnTo>
                    <a:pt x="3151" y="5276"/>
                  </a:lnTo>
                  <a:lnTo>
                    <a:pt x="3004" y="5203"/>
                  </a:lnTo>
                  <a:lnTo>
                    <a:pt x="2858" y="5154"/>
                  </a:lnTo>
                  <a:lnTo>
                    <a:pt x="2711" y="5056"/>
                  </a:lnTo>
                  <a:lnTo>
                    <a:pt x="2589" y="4959"/>
                  </a:lnTo>
                  <a:lnTo>
                    <a:pt x="2467" y="4861"/>
                  </a:lnTo>
                  <a:lnTo>
                    <a:pt x="2345" y="4739"/>
                  </a:lnTo>
                  <a:lnTo>
                    <a:pt x="2247" y="4592"/>
                  </a:lnTo>
                  <a:lnTo>
                    <a:pt x="2174" y="4446"/>
                  </a:lnTo>
                  <a:lnTo>
                    <a:pt x="2101" y="4299"/>
                  </a:lnTo>
                  <a:lnTo>
                    <a:pt x="2027" y="4153"/>
                  </a:lnTo>
                  <a:lnTo>
                    <a:pt x="2003" y="3982"/>
                  </a:lnTo>
                  <a:lnTo>
                    <a:pt x="1979" y="3811"/>
                  </a:lnTo>
                  <a:lnTo>
                    <a:pt x="1954" y="3640"/>
                  </a:lnTo>
                  <a:lnTo>
                    <a:pt x="1979" y="3469"/>
                  </a:lnTo>
                  <a:lnTo>
                    <a:pt x="2003" y="3298"/>
                  </a:lnTo>
                  <a:lnTo>
                    <a:pt x="2027" y="3151"/>
                  </a:lnTo>
                  <a:lnTo>
                    <a:pt x="2101" y="2980"/>
                  </a:lnTo>
                  <a:lnTo>
                    <a:pt x="2174" y="2834"/>
                  </a:lnTo>
                  <a:lnTo>
                    <a:pt x="2247" y="2687"/>
                  </a:lnTo>
                  <a:lnTo>
                    <a:pt x="2345" y="2565"/>
                  </a:lnTo>
                  <a:lnTo>
                    <a:pt x="2467" y="2443"/>
                  </a:lnTo>
                  <a:lnTo>
                    <a:pt x="2589" y="2345"/>
                  </a:lnTo>
                  <a:lnTo>
                    <a:pt x="2711" y="2248"/>
                  </a:lnTo>
                  <a:lnTo>
                    <a:pt x="2858" y="2150"/>
                  </a:lnTo>
                  <a:lnTo>
                    <a:pt x="3004" y="2077"/>
                  </a:lnTo>
                  <a:lnTo>
                    <a:pt x="3151" y="2028"/>
                  </a:lnTo>
                  <a:lnTo>
                    <a:pt x="3322" y="1979"/>
                  </a:lnTo>
                  <a:lnTo>
                    <a:pt x="3493" y="1955"/>
                  </a:lnTo>
                  <a:lnTo>
                    <a:pt x="3664" y="1955"/>
                  </a:lnTo>
                  <a:lnTo>
                    <a:pt x="3957" y="1979"/>
                  </a:lnTo>
                  <a:lnTo>
                    <a:pt x="5447" y="465"/>
                  </a:lnTo>
                  <a:lnTo>
                    <a:pt x="5056" y="269"/>
                  </a:lnTo>
                  <a:lnTo>
                    <a:pt x="4836" y="196"/>
                  </a:lnTo>
                  <a:lnTo>
                    <a:pt x="4616" y="123"/>
                  </a:lnTo>
                  <a:lnTo>
                    <a:pt x="4372" y="74"/>
                  </a:lnTo>
                  <a:lnTo>
                    <a:pt x="4152" y="25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18"/>
            <p:cNvSpPr/>
            <p:nvPr/>
          </p:nvSpPr>
          <p:spPr>
            <a:xfrm>
              <a:off x="5981175" y="2005125"/>
              <a:ext cx="75125" cy="70850"/>
            </a:xfrm>
            <a:custGeom>
              <a:avLst/>
              <a:gdLst/>
              <a:ahLst/>
              <a:cxnLst/>
              <a:rect l="l" t="t" r="r" b="b"/>
              <a:pathLst>
                <a:path w="3005" h="2834" extrusionOk="0">
                  <a:moveTo>
                    <a:pt x="1466" y="0"/>
                  </a:moveTo>
                  <a:lnTo>
                    <a:pt x="294" y="1173"/>
                  </a:lnTo>
                  <a:lnTo>
                    <a:pt x="172" y="1319"/>
                  </a:lnTo>
                  <a:lnTo>
                    <a:pt x="74" y="1490"/>
                  </a:lnTo>
                  <a:lnTo>
                    <a:pt x="25" y="1661"/>
                  </a:lnTo>
                  <a:lnTo>
                    <a:pt x="1" y="1857"/>
                  </a:lnTo>
                  <a:lnTo>
                    <a:pt x="25" y="2052"/>
                  </a:lnTo>
                  <a:lnTo>
                    <a:pt x="74" y="2223"/>
                  </a:lnTo>
                  <a:lnTo>
                    <a:pt x="172" y="2394"/>
                  </a:lnTo>
                  <a:lnTo>
                    <a:pt x="294" y="2540"/>
                  </a:lnTo>
                  <a:lnTo>
                    <a:pt x="440" y="2663"/>
                  </a:lnTo>
                  <a:lnTo>
                    <a:pt x="611" y="2760"/>
                  </a:lnTo>
                  <a:lnTo>
                    <a:pt x="807" y="2809"/>
                  </a:lnTo>
                  <a:lnTo>
                    <a:pt x="978" y="2833"/>
                  </a:lnTo>
                  <a:lnTo>
                    <a:pt x="1173" y="2809"/>
                  </a:lnTo>
                  <a:lnTo>
                    <a:pt x="1344" y="2760"/>
                  </a:lnTo>
                  <a:lnTo>
                    <a:pt x="1515" y="2663"/>
                  </a:lnTo>
                  <a:lnTo>
                    <a:pt x="1686" y="2540"/>
                  </a:lnTo>
                  <a:lnTo>
                    <a:pt x="2858" y="1368"/>
                  </a:lnTo>
                  <a:lnTo>
                    <a:pt x="3005" y="1197"/>
                  </a:lnTo>
                  <a:lnTo>
                    <a:pt x="2590" y="928"/>
                  </a:lnTo>
                  <a:lnTo>
                    <a:pt x="2199" y="635"/>
                  </a:lnTo>
                  <a:lnTo>
                    <a:pt x="1808" y="342"/>
                  </a:lnTo>
                  <a:lnTo>
                    <a:pt x="146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18"/>
            <p:cNvSpPr/>
            <p:nvPr/>
          </p:nvSpPr>
          <p:spPr>
            <a:xfrm>
              <a:off x="6263875" y="2005125"/>
              <a:ext cx="74525" cy="70850"/>
            </a:xfrm>
            <a:custGeom>
              <a:avLst/>
              <a:gdLst/>
              <a:ahLst/>
              <a:cxnLst/>
              <a:rect l="l" t="t" r="r" b="b"/>
              <a:pathLst>
                <a:path w="2981" h="2834" extrusionOk="0">
                  <a:moveTo>
                    <a:pt x="1539" y="0"/>
                  </a:moveTo>
                  <a:lnTo>
                    <a:pt x="1173" y="342"/>
                  </a:lnTo>
                  <a:lnTo>
                    <a:pt x="807" y="635"/>
                  </a:lnTo>
                  <a:lnTo>
                    <a:pt x="416" y="928"/>
                  </a:lnTo>
                  <a:lnTo>
                    <a:pt x="1" y="1197"/>
                  </a:lnTo>
                  <a:lnTo>
                    <a:pt x="123" y="1368"/>
                  </a:lnTo>
                  <a:lnTo>
                    <a:pt x="1319" y="2540"/>
                  </a:lnTo>
                  <a:lnTo>
                    <a:pt x="1466" y="2663"/>
                  </a:lnTo>
                  <a:lnTo>
                    <a:pt x="1637" y="2760"/>
                  </a:lnTo>
                  <a:lnTo>
                    <a:pt x="1832" y="2809"/>
                  </a:lnTo>
                  <a:lnTo>
                    <a:pt x="2003" y="2833"/>
                  </a:lnTo>
                  <a:lnTo>
                    <a:pt x="2199" y="2809"/>
                  </a:lnTo>
                  <a:lnTo>
                    <a:pt x="2370" y="2760"/>
                  </a:lnTo>
                  <a:lnTo>
                    <a:pt x="2541" y="2663"/>
                  </a:lnTo>
                  <a:lnTo>
                    <a:pt x="2712" y="2540"/>
                  </a:lnTo>
                  <a:lnTo>
                    <a:pt x="2834" y="2394"/>
                  </a:lnTo>
                  <a:lnTo>
                    <a:pt x="2931" y="2223"/>
                  </a:lnTo>
                  <a:lnTo>
                    <a:pt x="2980" y="2052"/>
                  </a:lnTo>
                  <a:lnTo>
                    <a:pt x="2980" y="1857"/>
                  </a:lnTo>
                  <a:lnTo>
                    <a:pt x="2980" y="1661"/>
                  </a:lnTo>
                  <a:lnTo>
                    <a:pt x="2931" y="1490"/>
                  </a:lnTo>
                  <a:lnTo>
                    <a:pt x="2834" y="1319"/>
                  </a:lnTo>
                  <a:lnTo>
                    <a:pt x="2712" y="1173"/>
                  </a:lnTo>
                  <a:lnTo>
                    <a:pt x="15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18"/>
            <p:cNvSpPr/>
            <p:nvPr/>
          </p:nvSpPr>
          <p:spPr>
            <a:xfrm>
              <a:off x="6147875" y="1619250"/>
              <a:ext cx="251575" cy="255850"/>
            </a:xfrm>
            <a:custGeom>
              <a:avLst/>
              <a:gdLst/>
              <a:ahLst/>
              <a:cxnLst/>
              <a:rect l="l" t="t" r="r" b="b"/>
              <a:pathLst>
                <a:path w="10063" h="10234" extrusionOk="0">
                  <a:moveTo>
                    <a:pt x="7352" y="0"/>
                  </a:moveTo>
                  <a:lnTo>
                    <a:pt x="7254" y="24"/>
                  </a:lnTo>
                  <a:lnTo>
                    <a:pt x="7181" y="73"/>
                  </a:lnTo>
                  <a:lnTo>
                    <a:pt x="7083" y="147"/>
                  </a:lnTo>
                  <a:lnTo>
                    <a:pt x="5447" y="1758"/>
                  </a:lnTo>
                  <a:lnTo>
                    <a:pt x="5373" y="1856"/>
                  </a:lnTo>
                  <a:lnTo>
                    <a:pt x="5300" y="1978"/>
                  </a:lnTo>
                  <a:lnTo>
                    <a:pt x="5227" y="2125"/>
                  </a:lnTo>
                  <a:lnTo>
                    <a:pt x="5178" y="2247"/>
                  </a:lnTo>
                  <a:lnTo>
                    <a:pt x="5154" y="2393"/>
                  </a:lnTo>
                  <a:lnTo>
                    <a:pt x="5129" y="2540"/>
                  </a:lnTo>
                  <a:lnTo>
                    <a:pt x="5129" y="2687"/>
                  </a:lnTo>
                  <a:lnTo>
                    <a:pt x="5129" y="2809"/>
                  </a:lnTo>
                  <a:lnTo>
                    <a:pt x="5349" y="3981"/>
                  </a:lnTo>
                  <a:lnTo>
                    <a:pt x="5398" y="4152"/>
                  </a:lnTo>
                  <a:lnTo>
                    <a:pt x="147" y="9403"/>
                  </a:lnTo>
                  <a:lnTo>
                    <a:pt x="74" y="9476"/>
                  </a:lnTo>
                  <a:lnTo>
                    <a:pt x="25" y="9574"/>
                  </a:lnTo>
                  <a:lnTo>
                    <a:pt x="0" y="9672"/>
                  </a:lnTo>
                  <a:lnTo>
                    <a:pt x="0" y="9745"/>
                  </a:lnTo>
                  <a:lnTo>
                    <a:pt x="0" y="9843"/>
                  </a:lnTo>
                  <a:lnTo>
                    <a:pt x="25" y="9940"/>
                  </a:lnTo>
                  <a:lnTo>
                    <a:pt x="74" y="10013"/>
                  </a:lnTo>
                  <a:lnTo>
                    <a:pt x="147" y="10087"/>
                  </a:lnTo>
                  <a:lnTo>
                    <a:pt x="220" y="10160"/>
                  </a:lnTo>
                  <a:lnTo>
                    <a:pt x="293" y="10209"/>
                  </a:lnTo>
                  <a:lnTo>
                    <a:pt x="391" y="10233"/>
                  </a:lnTo>
                  <a:lnTo>
                    <a:pt x="586" y="10233"/>
                  </a:lnTo>
                  <a:lnTo>
                    <a:pt x="660" y="10209"/>
                  </a:lnTo>
                  <a:lnTo>
                    <a:pt x="757" y="10160"/>
                  </a:lnTo>
                  <a:lnTo>
                    <a:pt x="831" y="10087"/>
                  </a:lnTo>
                  <a:lnTo>
                    <a:pt x="6204" y="4738"/>
                  </a:lnTo>
                  <a:lnTo>
                    <a:pt x="7254" y="4909"/>
                  </a:lnTo>
                  <a:lnTo>
                    <a:pt x="7376" y="4933"/>
                  </a:lnTo>
                  <a:lnTo>
                    <a:pt x="7523" y="4933"/>
                  </a:lnTo>
                  <a:lnTo>
                    <a:pt x="7645" y="4909"/>
                  </a:lnTo>
                  <a:lnTo>
                    <a:pt x="7791" y="4860"/>
                  </a:lnTo>
                  <a:lnTo>
                    <a:pt x="7938" y="4811"/>
                  </a:lnTo>
                  <a:lnTo>
                    <a:pt x="8060" y="4763"/>
                  </a:lnTo>
                  <a:lnTo>
                    <a:pt x="8182" y="4689"/>
                  </a:lnTo>
                  <a:lnTo>
                    <a:pt x="8280" y="4592"/>
                  </a:lnTo>
                  <a:lnTo>
                    <a:pt x="9916" y="2955"/>
                  </a:lnTo>
                  <a:lnTo>
                    <a:pt x="9989" y="2882"/>
                  </a:lnTo>
                  <a:lnTo>
                    <a:pt x="10038" y="2784"/>
                  </a:lnTo>
                  <a:lnTo>
                    <a:pt x="10063" y="2711"/>
                  </a:lnTo>
                  <a:lnTo>
                    <a:pt x="10038" y="2613"/>
                  </a:lnTo>
                  <a:lnTo>
                    <a:pt x="10014" y="2564"/>
                  </a:lnTo>
                  <a:lnTo>
                    <a:pt x="9940" y="2491"/>
                  </a:lnTo>
                  <a:lnTo>
                    <a:pt x="9843" y="2442"/>
                  </a:lnTo>
                  <a:lnTo>
                    <a:pt x="9745" y="2418"/>
                  </a:lnTo>
                  <a:lnTo>
                    <a:pt x="8695" y="2223"/>
                  </a:lnTo>
                  <a:lnTo>
                    <a:pt x="9721" y="1197"/>
                  </a:lnTo>
                  <a:lnTo>
                    <a:pt x="9794" y="1123"/>
                  </a:lnTo>
                  <a:lnTo>
                    <a:pt x="9843" y="1026"/>
                  </a:lnTo>
                  <a:lnTo>
                    <a:pt x="9867" y="953"/>
                  </a:lnTo>
                  <a:lnTo>
                    <a:pt x="9867" y="855"/>
                  </a:lnTo>
                  <a:lnTo>
                    <a:pt x="9867" y="757"/>
                  </a:lnTo>
                  <a:lnTo>
                    <a:pt x="9843" y="659"/>
                  </a:lnTo>
                  <a:lnTo>
                    <a:pt x="9794" y="586"/>
                  </a:lnTo>
                  <a:lnTo>
                    <a:pt x="9721" y="513"/>
                  </a:lnTo>
                  <a:lnTo>
                    <a:pt x="9647" y="440"/>
                  </a:lnTo>
                  <a:lnTo>
                    <a:pt x="9574" y="391"/>
                  </a:lnTo>
                  <a:lnTo>
                    <a:pt x="9476" y="366"/>
                  </a:lnTo>
                  <a:lnTo>
                    <a:pt x="9281" y="366"/>
                  </a:lnTo>
                  <a:lnTo>
                    <a:pt x="9208" y="391"/>
                  </a:lnTo>
                  <a:lnTo>
                    <a:pt x="9110" y="440"/>
                  </a:lnTo>
                  <a:lnTo>
                    <a:pt x="9037" y="513"/>
                  </a:lnTo>
                  <a:lnTo>
                    <a:pt x="7889" y="1661"/>
                  </a:lnTo>
                  <a:lnTo>
                    <a:pt x="7840" y="1490"/>
                  </a:lnTo>
                  <a:lnTo>
                    <a:pt x="7620" y="318"/>
                  </a:lnTo>
                  <a:lnTo>
                    <a:pt x="7596" y="195"/>
                  </a:lnTo>
                  <a:lnTo>
                    <a:pt x="7547" y="98"/>
                  </a:lnTo>
                  <a:lnTo>
                    <a:pt x="7498" y="49"/>
                  </a:lnTo>
                  <a:lnTo>
                    <a:pt x="742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3" name="Google Shape;163;p18"/>
          <p:cNvSpPr/>
          <p:nvPr/>
        </p:nvSpPr>
        <p:spPr>
          <a:xfrm>
            <a:off x="7968176" y="4111989"/>
            <a:ext cx="164388" cy="180172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4" name="Google Shape;164;p18"/>
          <p:cNvGrpSpPr/>
          <p:nvPr/>
        </p:nvGrpSpPr>
        <p:grpSpPr>
          <a:xfrm>
            <a:off x="7764248" y="3100171"/>
            <a:ext cx="704184" cy="808595"/>
            <a:chOff x="6654650" y="3665275"/>
            <a:chExt cx="409100" cy="409125"/>
          </a:xfrm>
        </p:grpSpPr>
        <p:sp>
          <p:nvSpPr>
            <p:cNvPr id="165" name="Google Shape;165;p18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l" t="t" r="r" b="b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18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l" t="t" r="r" b="b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7" name="Google Shape;167;p18"/>
          <p:cNvGrpSpPr/>
          <p:nvPr/>
        </p:nvGrpSpPr>
        <p:grpSpPr>
          <a:xfrm rot="1201690">
            <a:off x="7082204" y="3738911"/>
            <a:ext cx="471929" cy="528214"/>
            <a:chOff x="570875" y="4322250"/>
            <a:chExt cx="443300" cy="443325"/>
          </a:xfrm>
        </p:grpSpPr>
        <p:sp>
          <p:nvSpPr>
            <p:cNvPr id="168" name="Google Shape;168;p18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18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18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18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2" name="Google Shape;172;p18"/>
          <p:cNvSpPr/>
          <p:nvPr/>
        </p:nvSpPr>
        <p:spPr>
          <a:xfrm rot="2703023">
            <a:off x="7130143" y="3263650"/>
            <a:ext cx="243563" cy="236932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18"/>
          <p:cNvSpPr/>
          <p:nvPr/>
        </p:nvSpPr>
        <p:spPr>
          <a:xfrm rot="-1808590">
            <a:off x="7469093" y="3416677"/>
            <a:ext cx="169561" cy="175666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18"/>
          <p:cNvSpPr/>
          <p:nvPr/>
        </p:nvSpPr>
        <p:spPr>
          <a:xfrm rot="3159182">
            <a:off x="8462868" y="3561935"/>
            <a:ext cx="133681" cy="125382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18"/>
          <p:cNvSpPr/>
          <p:nvPr/>
        </p:nvSpPr>
        <p:spPr>
          <a:xfrm rot="-1807690">
            <a:off x="7954265" y="2654903"/>
            <a:ext cx="114424" cy="118546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50"/>
          <p:cNvSpPr txBox="1">
            <a:spLocks noGrp="1"/>
          </p:cNvSpPr>
          <p:nvPr>
            <p:ph type="ctrTitle"/>
          </p:nvPr>
        </p:nvSpPr>
        <p:spPr>
          <a:xfrm>
            <a:off x="1015800" y="1494625"/>
            <a:ext cx="6000900" cy="1260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Obrigado!!!</a:t>
            </a:r>
            <a:endParaRPr/>
          </a:p>
        </p:txBody>
      </p:sp>
      <p:sp>
        <p:nvSpPr>
          <p:cNvPr id="614" name="Google Shape;614;p50"/>
          <p:cNvSpPr txBox="1">
            <a:spLocks noGrp="1"/>
          </p:cNvSpPr>
          <p:nvPr>
            <p:ph type="sldNum" idx="4294967295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50</a:t>
            </a:fld>
            <a:endParaRPr/>
          </a:p>
        </p:txBody>
      </p:sp>
      <p:sp>
        <p:nvSpPr>
          <p:cNvPr id="615" name="Google Shape;615;p50"/>
          <p:cNvSpPr/>
          <p:nvPr/>
        </p:nvSpPr>
        <p:spPr>
          <a:xfrm>
            <a:off x="7942473" y="494823"/>
            <a:ext cx="570890" cy="598909"/>
          </a:xfrm>
          <a:custGeom>
            <a:avLst/>
            <a:gdLst/>
            <a:ahLst/>
            <a:cxnLst/>
            <a:rect l="l" t="t" r="r" b="b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308" y="10210"/>
                </a:moveTo>
                <a:lnTo>
                  <a:pt x="11406" y="10234"/>
                </a:lnTo>
                <a:lnTo>
                  <a:pt x="11479" y="10259"/>
                </a:lnTo>
                <a:lnTo>
                  <a:pt x="11577" y="10307"/>
                </a:lnTo>
                <a:lnTo>
                  <a:pt x="11650" y="10356"/>
                </a:lnTo>
                <a:lnTo>
                  <a:pt x="11699" y="10430"/>
                </a:lnTo>
                <a:lnTo>
                  <a:pt x="11748" y="10527"/>
                </a:lnTo>
                <a:lnTo>
                  <a:pt x="11772" y="10625"/>
                </a:lnTo>
                <a:lnTo>
                  <a:pt x="11797" y="10698"/>
                </a:lnTo>
                <a:lnTo>
                  <a:pt x="11772" y="10796"/>
                </a:lnTo>
                <a:lnTo>
                  <a:pt x="11748" y="10894"/>
                </a:lnTo>
                <a:lnTo>
                  <a:pt x="11699" y="10967"/>
                </a:lnTo>
                <a:lnTo>
                  <a:pt x="11650" y="11065"/>
                </a:lnTo>
                <a:lnTo>
                  <a:pt x="11235" y="11431"/>
                </a:lnTo>
                <a:lnTo>
                  <a:pt x="10795" y="11773"/>
                </a:lnTo>
                <a:lnTo>
                  <a:pt x="10307" y="12041"/>
                </a:lnTo>
                <a:lnTo>
                  <a:pt x="9819" y="12286"/>
                </a:lnTo>
                <a:lnTo>
                  <a:pt x="9281" y="12457"/>
                </a:lnTo>
                <a:lnTo>
                  <a:pt x="8768" y="12603"/>
                </a:lnTo>
                <a:lnTo>
                  <a:pt x="8207" y="12676"/>
                </a:lnTo>
                <a:lnTo>
                  <a:pt x="7645" y="12701"/>
                </a:lnTo>
                <a:lnTo>
                  <a:pt x="7083" y="12676"/>
                </a:lnTo>
                <a:lnTo>
                  <a:pt x="6521" y="12603"/>
                </a:lnTo>
                <a:lnTo>
                  <a:pt x="6009" y="12457"/>
                </a:lnTo>
                <a:lnTo>
                  <a:pt x="5471" y="12286"/>
                </a:lnTo>
                <a:lnTo>
                  <a:pt x="4983" y="12041"/>
                </a:lnTo>
                <a:lnTo>
                  <a:pt x="4494" y="11773"/>
                </a:lnTo>
                <a:lnTo>
                  <a:pt x="4055" y="11431"/>
                </a:lnTo>
                <a:lnTo>
                  <a:pt x="3640" y="11065"/>
                </a:lnTo>
                <a:lnTo>
                  <a:pt x="3591" y="10967"/>
                </a:lnTo>
                <a:lnTo>
                  <a:pt x="3542" y="10894"/>
                </a:lnTo>
                <a:lnTo>
                  <a:pt x="3517" y="10796"/>
                </a:lnTo>
                <a:lnTo>
                  <a:pt x="3493" y="10698"/>
                </a:lnTo>
                <a:lnTo>
                  <a:pt x="3517" y="10625"/>
                </a:lnTo>
                <a:lnTo>
                  <a:pt x="3542" y="10527"/>
                </a:lnTo>
                <a:lnTo>
                  <a:pt x="3591" y="10430"/>
                </a:lnTo>
                <a:lnTo>
                  <a:pt x="3640" y="10356"/>
                </a:lnTo>
                <a:lnTo>
                  <a:pt x="3713" y="10307"/>
                </a:lnTo>
                <a:lnTo>
                  <a:pt x="3811" y="10259"/>
                </a:lnTo>
                <a:lnTo>
                  <a:pt x="3884" y="10234"/>
                </a:lnTo>
                <a:lnTo>
                  <a:pt x="3981" y="10210"/>
                </a:lnTo>
                <a:lnTo>
                  <a:pt x="4079" y="10234"/>
                </a:lnTo>
                <a:lnTo>
                  <a:pt x="4177" y="10259"/>
                </a:lnTo>
                <a:lnTo>
                  <a:pt x="4250" y="10307"/>
                </a:lnTo>
                <a:lnTo>
                  <a:pt x="4323" y="10356"/>
                </a:lnTo>
                <a:lnTo>
                  <a:pt x="4690" y="10674"/>
                </a:lnTo>
                <a:lnTo>
                  <a:pt x="5056" y="10942"/>
                </a:lnTo>
                <a:lnTo>
                  <a:pt x="5447" y="11187"/>
                </a:lnTo>
                <a:lnTo>
                  <a:pt x="5862" y="11382"/>
                </a:lnTo>
                <a:lnTo>
                  <a:pt x="6277" y="11529"/>
                </a:lnTo>
                <a:lnTo>
                  <a:pt x="6717" y="11651"/>
                </a:lnTo>
                <a:lnTo>
                  <a:pt x="7181" y="11700"/>
                </a:lnTo>
                <a:lnTo>
                  <a:pt x="7645" y="11724"/>
                </a:lnTo>
                <a:lnTo>
                  <a:pt x="8109" y="11700"/>
                </a:lnTo>
                <a:lnTo>
                  <a:pt x="8573" y="11651"/>
                </a:lnTo>
                <a:lnTo>
                  <a:pt x="9013" y="11529"/>
                </a:lnTo>
                <a:lnTo>
                  <a:pt x="9428" y="11382"/>
                </a:lnTo>
                <a:lnTo>
                  <a:pt x="9843" y="11187"/>
                </a:lnTo>
                <a:lnTo>
                  <a:pt x="10234" y="10942"/>
                </a:lnTo>
                <a:lnTo>
                  <a:pt x="10600" y="10674"/>
                </a:lnTo>
                <a:lnTo>
                  <a:pt x="10966" y="10356"/>
                </a:lnTo>
                <a:lnTo>
                  <a:pt x="11040" y="10307"/>
                </a:lnTo>
                <a:lnTo>
                  <a:pt x="11113" y="10259"/>
                </a:lnTo>
                <a:lnTo>
                  <a:pt x="11211" y="10234"/>
                </a:lnTo>
                <a:lnTo>
                  <a:pt x="11308" y="10210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0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0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rgbClr val="FFDE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6" name="Google Shape;616;p50"/>
          <p:cNvSpPr txBox="1"/>
          <p:nvPr/>
        </p:nvSpPr>
        <p:spPr>
          <a:xfrm>
            <a:off x="3679950" y="2880825"/>
            <a:ext cx="6726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accent1"/>
                </a:solidFill>
              </a:rPr>
              <a:t>😉</a:t>
            </a:r>
            <a:endParaRPr sz="300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9"/>
          <p:cNvSpPr txBox="1">
            <a:spLocks noGrp="1"/>
          </p:cNvSpPr>
          <p:nvPr>
            <p:ph type="title"/>
          </p:nvPr>
        </p:nvSpPr>
        <p:spPr>
          <a:xfrm>
            <a:off x="787200" y="714800"/>
            <a:ext cx="6718200" cy="485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Objetivos Específicos</a:t>
            </a:r>
            <a:endParaRPr sz="3600" dirty="0"/>
          </a:p>
        </p:txBody>
      </p:sp>
      <p:sp>
        <p:nvSpPr>
          <p:cNvPr id="181" name="Google Shape;181;p19"/>
          <p:cNvSpPr txBox="1">
            <a:spLocks noGrp="1"/>
          </p:cNvSpPr>
          <p:nvPr>
            <p:ph type="body" idx="1"/>
          </p:nvPr>
        </p:nvSpPr>
        <p:spPr>
          <a:xfrm>
            <a:off x="652984" y="1467879"/>
            <a:ext cx="7358902" cy="296082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68300" algn="l" rtl="0">
              <a:spcBef>
                <a:spcPts val="600"/>
              </a:spcBef>
              <a:spcAft>
                <a:spcPts val="0"/>
              </a:spcAft>
              <a:buSzPts val="2200"/>
              <a:buChar char="▫"/>
            </a:pPr>
            <a:r>
              <a:rPr lang="pt-BR" sz="1900" dirty="0"/>
              <a:t>Registrar as interações dos estudantes com o ambiente tangível com o intuito de gerar métricas de aprendizagem;</a:t>
            </a:r>
          </a:p>
          <a:p>
            <a:pPr indent="-368300">
              <a:buSzPts val="2200"/>
            </a:pPr>
            <a:r>
              <a:rPr lang="pt-BR" sz="1900" dirty="0"/>
              <a:t>Avaliar experimentalmente os objetos tangíveis de aprendizagem verificando se efetivamente colaboram para o aprendizado, o grau de aceitação dos estudantes e o quanto são úteis no acompanhamento e na avaliação dos estudantes.</a:t>
            </a:r>
          </a:p>
          <a:p>
            <a:pPr indent="-368300">
              <a:buSzPts val="2200"/>
            </a:pPr>
            <a:r>
              <a:rPr lang="pt-BR" sz="1900" dirty="0"/>
              <a:t>Comparar um objeto tangível de aprendizagem com o modelo tradicional de ensino.</a:t>
            </a:r>
          </a:p>
        </p:txBody>
      </p:sp>
      <p:sp>
        <p:nvSpPr>
          <p:cNvPr id="182" name="Google Shape;182;p19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grpSp>
        <p:nvGrpSpPr>
          <p:cNvPr id="183" name="Google Shape;183;p19"/>
          <p:cNvGrpSpPr/>
          <p:nvPr/>
        </p:nvGrpSpPr>
        <p:grpSpPr>
          <a:xfrm>
            <a:off x="8302884" y="339249"/>
            <a:ext cx="505699" cy="505699"/>
            <a:chOff x="2594325" y="1627175"/>
            <a:chExt cx="440850" cy="440850"/>
          </a:xfrm>
        </p:grpSpPr>
        <p:sp>
          <p:nvSpPr>
            <p:cNvPr id="184" name="Google Shape;184;p19"/>
            <p:cNvSpPr/>
            <p:nvPr/>
          </p:nvSpPr>
          <p:spPr>
            <a:xfrm>
              <a:off x="2594325" y="1890950"/>
              <a:ext cx="177075" cy="177075"/>
            </a:xfrm>
            <a:custGeom>
              <a:avLst/>
              <a:gdLst/>
              <a:ahLst/>
              <a:cxnLst/>
              <a:rect l="l" t="t" r="r" b="b"/>
              <a:pathLst>
                <a:path w="7083" h="7083" extrusionOk="0">
                  <a:moveTo>
                    <a:pt x="5544" y="0"/>
                  </a:moveTo>
                  <a:lnTo>
                    <a:pt x="538" y="5984"/>
                  </a:lnTo>
                  <a:lnTo>
                    <a:pt x="0" y="7083"/>
                  </a:lnTo>
                  <a:lnTo>
                    <a:pt x="1099" y="6546"/>
                  </a:lnTo>
                  <a:lnTo>
                    <a:pt x="7083" y="1539"/>
                  </a:lnTo>
                  <a:lnTo>
                    <a:pt x="554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19"/>
            <p:cNvSpPr/>
            <p:nvPr/>
          </p:nvSpPr>
          <p:spPr>
            <a:xfrm>
              <a:off x="2858700" y="1627175"/>
              <a:ext cx="176475" cy="176475"/>
            </a:xfrm>
            <a:custGeom>
              <a:avLst/>
              <a:gdLst/>
              <a:ahLst/>
              <a:cxnLst/>
              <a:rect l="l" t="t" r="r" b="b"/>
              <a:pathLst>
                <a:path w="7059" h="7059" extrusionOk="0">
                  <a:moveTo>
                    <a:pt x="904" y="1"/>
                  </a:moveTo>
                  <a:lnTo>
                    <a:pt x="782" y="25"/>
                  </a:lnTo>
                  <a:lnTo>
                    <a:pt x="684" y="98"/>
                  </a:lnTo>
                  <a:lnTo>
                    <a:pt x="611" y="147"/>
                  </a:lnTo>
                  <a:lnTo>
                    <a:pt x="489" y="294"/>
                  </a:lnTo>
                  <a:lnTo>
                    <a:pt x="367" y="440"/>
                  </a:lnTo>
                  <a:lnTo>
                    <a:pt x="294" y="587"/>
                  </a:lnTo>
                  <a:lnTo>
                    <a:pt x="196" y="733"/>
                  </a:lnTo>
                  <a:lnTo>
                    <a:pt x="74" y="1051"/>
                  </a:lnTo>
                  <a:lnTo>
                    <a:pt x="0" y="1393"/>
                  </a:lnTo>
                  <a:lnTo>
                    <a:pt x="0" y="1735"/>
                  </a:lnTo>
                  <a:lnTo>
                    <a:pt x="25" y="2052"/>
                  </a:lnTo>
                  <a:lnTo>
                    <a:pt x="123" y="2394"/>
                  </a:lnTo>
                  <a:lnTo>
                    <a:pt x="269" y="2711"/>
                  </a:lnTo>
                  <a:lnTo>
                    <a:pt x="4348" y="6790"/>
                  </a:lnTo>
                  <a:lnTo>
                    <a:pt x="4665" y="6937"/>
                  </a:lnTo>
                  <a:lnTo>
                    <a:pt x="5007" y="7034"/>
                  </a:lnTo>
                  <a:lnTo>
                    <a:pt x="5325" y="7059"/>
                  </a:lnTo>
                  <a:lnTo>
                    <a:pt x="5667" y="7059"/>
                  </a:lnTo>
                  <a:lnTo>
                    <a:pt x="6008" y="6986"/>
                  </a:lnTo>
                  <a:lnTo>
                    <a:pt x="6326" y="6863"/>
                  </a:lnTo>
                  <a:lnTo>
                    <a:pt x="6473" y="6766"/>
                  </a:lnTo>
                  <a:lnTo>
                    <a:pt x="6619" y="6692"/>
                  </a:lnTo>
                  <a:lnTo>
                    <a:pt x="6766" y="6570"/>
                  </a:lnTo>
                  <a:lnTo>
                    <a:pt x="6912" y="6448"/>
                  </a:lnTo>
                  <a:lnTo>
                    <a:pt x="6961" y="6375"/>
                  </a:lnTo>
                  <a:lnTo>
                    <a:pt x="7034" y="6277"/>
                  </a:lnTo>
                  <a:lnTo>
                    <a:pt x="7059" y="6155"/>
                  </a:lnTo>
                  <a:lnTo>
                    <a:pt x="7059" y="6057"/>
                  </a:lnTo>
                  <a:lnTo>
                    <a:pt x="7059" y="5960"/>
                  </a:lnTo>
                  <a:lnTo>
                    <a:pt x="7034" y="5862"/>
                  </a:lnTo>
                  <a:lnTo>
                    <a:pt x="6961" y="5764"/>
                  </a:lnTo>
                  <a:lnTo>
                    <a:pt x="6912" y="5667"/>
                  </a:lnTo>
                  <a:lnTo>
                    <a:pt x="1393" y="147"/>
                  </a:lnTo>
                  <a:lnTo>
                    <a:pt x="1295" y="98"/>
                  </a:lnTo>
                  <a:lnTo>
                    <a:pt x="1197" y="25"/>
                  </a:lnTo>
                  <a:lnTo>
                    <a:pt x="109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19"/>
            <p:cNvSpPr/>
            <p:nvPr/>
          </p:nvSpPr>
          <p:spPr>
            <a:xfrm>
              <a:off x="2663325" y="1702275"/>
              <a:ext cx="296750" cy="296775"/>
            </a:xfrm>
            <a:custGeom>
              <a:avLst/>
              <a:gdLst/>
              <a:ahLst/>
              <a:cxnLst/>
              <a:rect l="l" t="t" r="r" b="b"/>
              <a:pathLst>
                <a:path w="11870" h="11871" extrusionOk="0">
                  <a:moveTo>
                    <a:pt x="7718" y="1295"/>
                  </a:moveTo>
                  <a:lnTo>
                    <a:pt x="7815" y="1319"/>
                  </a:lnTo>
                  <a:lnTo>
                    <a:pt x="7889" y="1368"/>
                  </a:lnTo>
                  <a:lnTo>
                    <a:pt x="7938" y="1442"/>
                  </a:lnTo>
                  <a:lnTo>
                    <a:pt x="7938" y="1515"/>
                  </a:lnTo>
                  <a:lnTo>
                    <a:pt x="7938" y="1588"/>
                  </a:lnTo>
                  <a:lnTo>
                    <a:pt x="7889" y="1661"/>
                  </a:lnTo>
                  <a:lnTo>
                    <a:pt x="5862" y="3664"/>
                  </a:lnTo>
                  <a:lnTo>
                    <a:pt x="5788" y="3713"/>
                  </a:lnTo>
                  <a:lnTo>
                    <a:pt x="5715" y="3737"/>
                  </a:lnTo>
                  <a:lnTo>
                    <a:pt x="5642" y="3713"/>
                  </a:lnTo>
                  <a:lnTo>
                    <a:pt x="5569" y="3664"/>
                  </a:lnTo>
                  <a:lnTo>
                    <a:pt x="5520" y="3591"/>
                  </a:lnTo>
                  <a:lnTo>
                    <a:pt x="5495" y="3517"/>
                  </a:lnTo>
                  <a:lnTo>
                    <a:pt x="5520" y="3444"/>
                  </a:lnTo>
                  <a:lnTo>
                    <a:pt x="5569" y="3371"/>
                  </a:lnTo>
                  <a:lnTo>
                    <a:pt x="7571" y="1368"/>
                  </a:lnTo>
                  <a:lnTo>
                    <a:pt x="7644" y="1319"/>
                  </a:lnTo>
                  <a:lnTo>
                    <a:pt x="7718" y="1295"/>
                  </a:lnTo>
                  <a:close/>
                  <a:moveTo>
                    <a:pt x="7767" y="1"/>
                  </a:moveTo>
                  <a:lnTo>
                    <a:pt x="4885" y="2907"/>
                  </a:lnTo>
                  <a:lnTo>
                    <a:pt x="4640" y="2809"/>
                  </a:lnTo>
                  <a:lnTo>
                    <a:pt x="4396" y="2712"/>
                  </a:lnTo>
                  <a:lnTo>
                    <a:pt x="4103" y="2614"/>
                  </a:lnTo>
                  <a:lnTo>
                    <a:pt x="3810" y="2565"/>
                  </a:lnTo>
                  <a:lnTo>
                    <a:pt x="3493" y="2492"/>
                  </a:lnTo>
                  <a:lnTo>
                    <a:pt x="3175" y="2443"/>
                  </a:lnTo>
                  <a:lnTo>
                    <a:pt x="2858" y="2418"/>
                  </a:lnTo>
                  <a:lnTo>
                    <a:pt x="2247" y="2418"/>
                  </a:lnTo>
                  <a:lnTo>
                    <a:pt x="1954" y="2443"/>
                  </a:lnTo>
                  <a:lnTo>
                    <a:pt x="1636" y="2492"/>
                  </a:lnTo>
                  <a:lnTo>
                    <a:pt x="1319" y="2565"/>
                  </a:lnTo>
                  <a:lnTo>
                    <a:pt x="1001" y="2687"/>
                  </a:lnTo>
                  <a:lnTo>
                    <a:pt x="708" y="2809"/>
                  </a:lnTo>
                  <a:lnTo>
                    <a:pt x="415" y="3005"/>
                  </a:lnTo>
                  <a:lnTo>
                    <a:pt x="147" y="3224"/>
                  </a:lnTo>
                  <a:lnTo>
                    <a:pt x="73" y="3298"/>
                  </a:lnTo>
                  <a:lnTo>
                    <a:pt x="24" y="3395"/>
                  </a:lnTo>
                  <a:lnTo>
                    <a:pt x="0" y="3493"/>
                  </a:lnTo>
                  <a:lnTo>
                    <a:pt x="0" y="3615"/>
                  </a:lnTo>
                  <a:lnTo>
                    <a:pt x="0" y="3713"/>
                  </a:lnTo>
                  <a:lnTo>
                    <a:pt x="24" y="3811"/>
                  </a:lnTo>
                  <a:lnTo>
                    <a:pt x="73" y="3908"/>
                  </a:lnTo>
                  <a:lnTo>
                    <a:pt x="147" y="4006"/>
                  </a:lnTo>
                  <a:lnTo>
                    <a:pt x="7864" y="11724"/>
                  </a:lnTo>
                  <a:lnTo>
                    <a:pt x="7962" y="11797"/>
                  </a:lnTo>
                  <a:lnTo>
                    <a:pt x="8060" y="11846"/>
                  </a:lnTo>
                  <a:lnTo>
                    <a:pt x="8157" y="11870"/>
                  </a:lnTo>
                  <a:lnTo>
                    <a:pt x="8377" y="11870"/>
                  </a:lnTo>
                  <a:lnTo>
                    <a:pt x="8475" y="11846"/>
                  </a:lnTo>
                  <a:lnTo>
                    <a:pt x="8573" y="11797"/>
                  </a:lnTo>
                  <a:lnTo>
                    <a:pt x="8646" y="11724"/>
                  </a:lnTo>
                  <a:lnTo>
                    <a:pt x="8866" y="11455"/>
                  </a:lnTo>
                  <a:lnTo>
                    <a:pt x="9061" y="11162"/>
                  </a:lnTo>
                  <a:lnTo>
                    <a:pt x="9183" y="10869"/>
                  </a:lnTo>
                  <a:lnTo>
                    <a:pt x="9305" y="10551"/>
                  </a:lnTo>
                  <a:lnTo>
                    <a:pt x="9379" y="10234"/>
                  </a:lnTo>
                  <a:lnTo>
                    <a:pt x="9427" y="9916"/>
                  </a:lnTo>
                  <a:lnTo>
                    <a:pt x="9452" y="9623"/>
                  </a:lnTo>
                  <a:lnTo>
                    <a:pt x="9452" y="9330"/>
                  </a:lnTo>
                  <a:lnTo>
                    <a:pt x="9452" y="9013"/>
                  </a:lnTo>
                  <a:lnTo>
                    <a:pt x="9427" y="8695"/>
                  </a:lnTo>
                  <a:lnTo>
                    <a:pt x="9379" y="8378"/>
                  </a:lnTo>
                  <a:lnTo>
                    <a:pt x="9305" y="8060"/>
                  </a:lnTo>
                  <a:lnTo>
                    <a:pt x="9256" y="7767"/>
                  </a:lnTo>
                  <a:lnTo>
                    <a:pt x="9159" y="7474"/>
                  </a:lnTo>
                  <a:lnTo>
                    <a:pt x="9061" y="7230"/>
                  </a:lnTo>
                  <a:lnTo>
                    <a:pt x="8963" y="6986"/>
                  </a:lnTo>
                  <a:lnTo>
                    <a:pt x="11870" y="4104"/>
                  </a:lnTo>
                  <a:lnTo>
                    <a:pt x="77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74491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1"/>
          <p:cNvSpPr txBox="1">
            <a:spLocks noGrp="1"/>
          </p:cNvSpPr>
          <p:nvPr>
            <p:ph type="ctrTitle"/>
          </p:nvPr>
        </p:nvSpPr>
        <p:spPr>
          <a:xfrm>
            <a:off x="787200" y="1494625"/>
            <a:ext cx="6231900" cy="1260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2. 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Trabalhos Relacionados</a:t>
            </a:r>
            <a:endParaRPr dirty="0"/>
          </a:p>
        </p:txBody>
      </p:sp>
      <p:sp>
        <p:nvSpPr>
          <p:cNvPr id="204" name="Google Shape;204;p21"/>
          <p:cNvSpPr txBox="1">
            <a:spLocks noGrp="1"/>
          </p:cNvSpPr>
          <p:nvPr>
            <p:ph type="subTitle" idx="1"/>
          </p:nvPr>
        </p:nvSpPr>
        <p:spPr>
          <a:xfrm>
            <a:off x="787200" y="2860554"/>
            <a:ext cx="5727000" cy="852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Sistemas ciberfísicos, ferramentas de autoria e avaliação da aprendizagem</a:t>
            </a:r>
            <a:endParaRPr dirty="0"/>
          </a:p>
        </p:txBody>
      </p:sp>
      <p:grpSp>
        <p:nvGrpSpPr>
          <p:cNvPr id="205" name="Google Shape;205;p21"/>
          <p:cNvGrpSpPr/>
          <p:nvPr/>
        </p:nvGrpSpPr>
        <p:grpSpPr>
          <a:xfrm>
            <a:off x="7863410" y="334303"/>
            <a:ext cx="952401" cy="868821"/>
            <a:chOff x="6625350" y="1613750"/>
            <a:chExt cx="480525" cy="438400"/>
          </a:xfrm>
        </p:grpSpPr>
        <p:sp>
          <p:nvSpPr>
            <p:cNvPr id="206" name="Google Shape;206;p21"/>
            <p:cNvSpPr/>
            <p:nvPr/>
          </p:nvSpPr>
          <p:spPr>
            <a:xfrm>
              <a:off x="6670525" y="1887275"/>
              <a:ext cx="117875" cy="164875"/>
            </a:xfrm>
            <a:custGeom>
              <a:avLst/>
              <a:gdLst/>
              <a:ahLst/>
              <a:cxnLst/>
              <a:rect l="l" t="t" r="r" b="b"/>
              <a:pathLst>
                <a:path w="4715" h="6595" extrusionOk="0">
                  <a:moveTo>
                    <a:pt x="0" y="1"/>
                  </a:moveTo>
                  <a:lnTo>
                    <a:pt x="538" y="6058"/>
                  </a:lnTo>
                  <a:lnTo>
                    <a:pt x="562" y="6180"/>
                  </a:lnTo>
                  <a:lnTo>
                    <a:pt x="587" y="6277"/>
                  </a:lnTo>
                  <a:lnTo>
                    <a:pt x="660" y="6351"/>
                  </a:lnTo>
                  <a:lnTo>
                    <a:pt x="733" y="6448"/>
                  </a:lnTo>
                  <a:lnTo>
                    <a:pt x="806" y="6497"/>
                  </a:lnTo>
                  <a:lnTo>
                    <a:pt x="904" y="6546"/>
                  </a:lnTo>
                  <a:lnTo>
                    <a:pt x="1002" y="6571"/>
                  </a:lnTo>
                  <a:lnTo>
                    <a:pt x="1124" y="6595"/>
                  </a:lnTo>
                  <a:lnTo>
                    <a:pt x="4128" y="6595"/>
                  </a:lnTo>
                  <a:lnTo>
                    <a:pt x="4274" y="6571"/>
                  </a:lnTo>
                  <a:lnTo>
                    <a:pt x="4397" y="6522"/>
                  </a:lnTo>
                  <a:lnTo>
                    <a:pt x="4494" y="6473"/>
                  </a:lnTo>
                  <a:lnTo>
                    <a:pt x="4592" y="6375"/>
                  </a:lnTo>
                  <a:lnTo>
                    <a:pt x="4665" y="6253"/>
                  </a:lnTo>
                  <a:lnTo>
                    <a:pt x="4714" y="6155"/>
                  </a:lnTo>
                  <a:lnTo>
                    <a:pt x="4714" y="6009"/>
                  </a:lnTo>
                  <a:lnTo>
                    <a:pt x="4714" y="5887"/>
                  </a:lnTo>
                  <a:lnTo>
                    <a:pt x="3713" y="123"/>
                  </a:lnTo>
                  <a:lnTo>
                    <a:pt x="2589" y="50"/>
                  </a:lnTo>
                  <a:lnTo>
                    <a:pt x="1637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21"/>
            <p:cNvSpPr/>
            <p:nvPr/>
          </p:nvSpPr>
          <p:spPr>
            <a:xfrm>
              <a:off x="7075950" y="1754175"/>
              <a:ext cx="29925" cy="99550"/>
            </a:xfrm>
            <a:custGeom>
              <a:avLst/>
              <a:gdLst/>
              <a:ahLst/>
              <a:cxnLst/>
              <a:rect l="l" t="t" r="r" b="b"/>
              <a:pathLst>
                <a:path w="1197" h="3982" extrusionOk="0">
                  <a:moveTo>
                    <a:pt x="0" y="1"/>
                  </a:moveTo>
                  <a:lnTo>
                    <a:pt x="0" y="3981"/>
                  </a:lnTo>
                  <a:lnTo>
                    <a:pt x="269" y="3811"/>
                  </a:lnTo>
                  <a:lnTo>
                    <a:pt x="489" y="3615"/>
                  </a:lnTo>
                  <a:lnTo>
                    <a:pt x="684" y="3420"/>
                  </a:lnTo>
                  <a:lnTo>
                    <a:pt x="855" y="3176"/>
                  </a:lnTo>
                  <a:lnTo>
                    <a:pt x="1002" y="2907"/>
                  </a:lnTo>
                  <a:lnTo>
                    <a:pt x="1099" y="2614"/>
                  </a:lnTo>
                  <a:lnTo>
                    <a:pt x="1173" y="2296"/>
                  </a:lnTo>
                  <a:lnTo>
                    <a:pt x="1197" y="1979"/>
                  </a:lnTo>
                  <a:lnTo>
                    <a:pt x="1173" y="1661"/>
                  </a:lnTo>
                  <a:lnTo>
                    <a:pt x="1099" y="1368"/>
                  </a:lnTo>
                  <a:lnTo>
                    <a:pt x="1002" y="1075"/>
                  </a:lnTo>
                  <a:lnTo>
                    <a:pt x="855" y="806"/>
                  </a:lnTo>
                  <a:lnTo>
                    <a:pt x="684" y="562"/>
                  </a:lnTo>
                  <a:lnTo>
                    <a:pt x="489" y="342"/>
                  </a:lnTo>
                  <a:lnTo>
                    <a:pt x="269" y="17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21"/>
            <p:cNvSpPr/>
            <p:nvPr/>
          </p:nvSpPr>
          <p:spPr>
            <a:xfrm>
              <a:off x="6625350" y="1729750"/>
              <a:ext cx="97700" cy="147175"/>
            </a:xfrm>
            <a:custGeom>
              <a:avLst/>
              <a:gdLst/>
              <a:ahLst/>
              <a:cxnLst/>
              <a:rect l="l" t="t" r="r" b="b"/>
              <a:pathLst>
                <a:path w="3908" h="5887" extrusionOk="0">
                  <a:moveTo>
                    <a:pt x="3908" y="1"/>
                  </a:moveTo>
                  <a:lnTo>
                    <a:pt x="2711" y="25"/>
                  </a:lnTo>
                  <a:lnTo>
                    <a:pt x="1759" y="25"/>
                  </a:lnTo>
                  <a:lnTo>
                    <a:pt x="1588" y="49"/>
                  </a:lnTo>
                  <a:lnTo>
                    <a:pt x="1417" y="74"/>
                  </a:lnTo>
                  <a:lnTo>
                    <a:pt x="1246" y="123"/>
                  </a:lnTo>
                  <a:lnTo>
                    <a:pt x="1099" y="172"/>
                  </a:lnTo>
                  <a:lnTo>
                    <a:pt x="953" y="245"/>
                  </a:lnTo>
                  <a:lnTo>
                    <a:pt x="806" y="343"/>
                  </a:lnTo>
                  <a:lnTo>
                    <a:pt x="660" y="440"/>
                  </a:lnTo>
                  <a:lnTo>
                    <a:pt x="537" y="562"/>
                  </a:lnTo>
                  <a:lnTo>
                    <a:pt x="415" y="684"/>
                  </a:lnTo>
                  <a:lnTo>
                    <a:pt x="318" y="831"/>
                  </a:lnTo>
                  <a:lnTo>
                    <a:pt x="220" y="978"/>
                  </a:lnTo>
                  <a:lnTo>
                    <a:pt x="147" y="1124"/>
                  </a:lnTo>
                  <a:lnTo>
                    <a:pt x="73" y="1295"/>
                  </a:lnTo>
                  <a:lnTo>
                    <a:pt x="49" y="1442"/>
                  </a:lnTo>
                  <a:lnTo>
                    <a:pt x="0" y="1613"/>
                  </a:lnTo>
                  <a:lnTo>
                    <a:pt x="0" y="1783"/>
                  </a:lnTo>
                  <a:lnTo>
                    <a:pt x="0" y="4128"/>
                  </a:lnTo>
                  <a:lnTo>
                    <a:pt x="0" y="4299"/>
                  </a:lnTo>
                  <a:lnTo>
                    <a:pt x="49" y="4446"/>
                  </a:lnTo>
                  <a:lnTo>
                    <a:pt x="73" y="4617"/>
                  </a:lnTo>
                  <a:lnTo>
                    <a:pt x="147" y="4763"/>
                  </a:lnTo>
                  <a:lnTo>
                    <a:pt x="220" y="4934"/>
                  </a:lnTo>
                  <a:lnTo>
                    <a:pt x="318" y="5081"/>
                  </a:lnTo>
                  <a:lnTo>
                    <a:pt x="415" y="5203"/>
                  </a:lnTo>
                  <a:lnTo>
                    <a:pt x="537" y="5325"/>
                  </a:lnTo>
                  <a:lnTo>
                    <a:pt x="660" y="5447"/>
                  </a:lnTo>
                  <a:lnTo>
                    <a:pt x="806" y="5545"/>
                  </a:lnTo>
                  <a:lnTo>
                    <a:pt x="953" y="5642"/>
                  </a:lnTo>
                  <a:lnTo>
                    <a:pt x="1099" y="5716"/>
                  </a:lnTo>
                  <a:lnTo>
                    <a:pt x="1246" y="5789"/>
                  </a:lnTo>
                  <a:lnTo>
                    <a:pt x="1417" y="5838"/>
                  </a:lnTo>
                  <a:lnTo>
                    <a:pt x="1588" y="5862"/>
                  </a:lnTo>
                  <a:lnTo>
                    <a:pt x="1759" y="5862"/>
                  </a:lnTo>
                  <a:lnTo>
                    <a:pt x="2711" y="5887"/>
                  </a:lnTo>
                  <a:lnTo>
                    <a:pt x="3908" y="5887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21"/>
            <p:cNvSpPr/>
            <p:nvPr/>
          </p:nvSpPr>
          <p:spPr>
            <a:xfrm>
              <a:off x="6736475" y="1638175"/>
              <a:ext cx="279650" cy="330325"/>
            </a:xfrm>
            <a:custGeom>
              <a:avLst/>
              <a:gdLst/>
              <a:ahLst/>
              <a:cxnLst/>
              <a:rect l="l" t="t" r="r" b="b"/>
              <a:pathLst>
                <a:path w="11186" h="13213" extrusionOk="0">
                  <a:moveTo>
                    <a:pt x="11186" y="0"/>
                  </a:moveTo>
                  <a:lnTo>
                    <a:pt x="10771" y="342"/>
                  </a:lnTo>
                  <a:lnTo>
                    <a:pt x="10380" y="635"/>
                  </a:lnTo>
                  <a:lnTo>
                    <a:pt x="9940" y="904"/>
                  </a:lnTo>
                  <a:lnTo>
                    <a:pt x="9525" y="1172"/>
                  </a:lnTo>
                  <a:lnTo>
                    <a:pt x="9110" y="1417"/>
                  </a:lnTo>
                  <a:lnTo>
                    <a:pt x="8695" y="1661"/>
                  </a:lnTo>
                  <a:lnTo>
                    <a:pt x="7840" y="2052"/>
                  </a:lnTo>
                  <a:lnTo>
                    <a:pt x="7034" y="2418"/>
                  </a:lnTo>
                  <a:lnTo>
                    <a:pt x="6228" y="2687"/>
                  </a:lnTo>
                  <a:lnTo>
                    <a:pt x="5471" y="2931"/>
                  </a:lnTo>
                  <a:lnTo>
                    <a:pt x="4763" y="3126"/>
                  </a:lnTo>
                  <a:lnTo>
                    <a:pt x="4225" y="3248"/>
                  </a:lnTo>
                  <a:lnTo>
                    <a:pt x="3664" y="3346"/>
                  </a:lnTo>
                  <a:lnTo>
                    <a:pt x="3077" y="3419"/>
                  </a:lnTo>
                  <a:lnTo>
                    <a:pt x="2467" y="3493"/>
                  </a:lnTo>
                  <a:lnTo>
                    <a:pt x="1221" y="3590"/>
                  </a:lnTo>
                  <a:lnTo>
                    <a:pt x="0" y="3664"/>
                  </a:lnTo>
                  <a:lnTo>
                    <a:pt x="0" y="9574"/>
                  </a:lnTo>
                  <a:lnTo>
                    <a:pt x="1221" y="9623"/>
                  </a:lnTo>
                  <a:lnTo>
                    <a:pt x="2467" y="9721"/>
                  </a:lnTo>
                  <a:lnTo>
                    <a:pt x="3077" y="9794"/>
                  </a:lnTo>
                  <a:lnTo>
                    <a:pt x="3664" y="9891"/>
                  </a:lnTo>
                  <a:lnTo>
                    <a:pt x="4225" y="9989"/>
                  </a:lnTo>
                  <a:lnTo>
                    <a:pt x="4763" y="10111"/>
                  </a:lnTo>
                  <a:lnTo>
                    <a:pt x="5471" y="10307"/>
                  </a:lnTo>
                  <a:lnTo>
                    <a:pt x="6228" y="10526"/>
                  </a:lnTo>
                  <a:lnTo>
                    <a:pt x="7034" y="10820"/>
                  </a:lnTo>
                  <a:lnTo>
                    <a:pt x="7840" y="11161"/>
                  </a:lnTo>
                  <a:lnTo>
                    <a:pt x="8695" y="11577"/>
                  </a:lnTo>
                  <a:lnTo>
                    <a:pt x="9110" y="11796"/>
                  </a:lnTo>
                  <a:lnTo>
                    <a:pt x="9525" y="12041"/>
                  </a:lnTo>
                  <a:lnTo>
                    <a:pt x="9940" y="12309"/>
                  </a:lnTo>
                  <a:lnTo>
                    <a:pt x="10380" y="12602"/>
                  </a:lnTo>
                  <a:lnTo>
                    <a:pt x="10771" y="12896"/>
                  </a:lnTo>
                  <a:lnTo>
                    <a:pt x="11186" y="13213"/>
                  </a:lnTo>
                  <a:lnTo>
                    <a:pt x="1118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21"/>
            <p:cNvSpPr/>
            <p:nvPr/>
          </p:nvSpPr>
          <p:spPr>
            <a:xfrm>
              <a:off x="7029550" y="1613750"/>
              <a:ext cx="34200" cy="379800"/>
            </a:xfrm>
            <a:custGeom>
              <a:avLst/>
              <a:gdLst/>
              <a:ahLst/>
              <a:cxnLst/>
              <a:rect l="l" t="t" r="r" b="b"/>
              <a:pathLst>
                <a:path w="1368" h="15192" extrusionOk="0">
                  <a:moveTo>
                    <a:pt x="684" y="0"/>
                  </a:moveTo>
                  <a:lnTo>
                    <a:pt x="562" y="25"/>
                  </a:lnTo>
                  <a:lnTo>
                    <a:pt x="464" y="98"/>
                  </a:lnTo>
                  <a:lnTo>
                    <a:pt x="366" y="171"/>
                  </a:lnTo>
                  <a:lnTo>
                    <a:pt x="0" y="513"/>
                  </a:lnTo>
                  <a:lnTo>
                    <a:pt x="0" y="14654"/>
                  </a:lnTo>
                  <a:lnTo>
                    <a:pt x="366" y="15020"/>
                  </a:lnTo>
                  <a:lnTo>
                    <a:pt x="464" y="15094"/>
                  </a:lnTo>
                  <a:lnTo>
                    <a:pt x="562" y="15143"/>
                  </a:lnTo>
                  <a:lnTo>
                    <a:pt x="684" y="15191"/>
                  </a:lnTo>
                  <a:lnTo>
                    <a:pt x="904" y="15191"/>
                  </a:lnTo>
                  <a:lnTo>
                    <a:pt x="1001" y="15143"/>
                  </a:lnTo>
                  <a:lnTo>
                    <a:pt x="1148" y="15045"/>
                  </a:lnTo>
                  <a:lnTo>
                    <a:pt x="1270" y="14923"/>
                  </a:lnTo>
                  <a:lnTo>
                    <a:pt x="1343" y="14776"/>
                  </a:lnTo>
                  <a:lnTo>
                    <a:pt x="1368" y="14605"/>
                  </a:lnTo>
                  <a:lnTo>
                    <a:pt x="1368" y="586"/>
                  </a:lnTo>
                  <a:lnTo>
                    <a:pt x="1343" y="415"/>
                  </a:lnTo>
                  <a:lnTo>
                    <a:pt x="1270" y="244"/>
                  </a:lnTo>
                  <a:lnTo>
                    <a:pt x="1148" y="122"/>
                  </a:lnTo>
                  <a:lnTo>
                    <a:pt x="1001" y="25"/>
                  </a:lnTo>
                  <a:lnTo>
                    <a:pt x="90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1" name="Google Shape;211;p21"/>
          <p:cNvSpPr txBox="1">
            <a:spLocks noGrp="1"/>
          </p:cNvSpPr>
          <p:nvPr>
            <p:ph type="sldNum" idx="4294967295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2"/>
          <p:cNvSpPr txBox="1">
            <a:spLocks noGrp="1"/>
          </p:cNvSpPr>
          <p:nvPr>
            <p:ph type="title"/>
          </p:nvPr>
        </p:nvSpPr>
        <p:spPr>
          <a:xfrm>
            <a:off x="656571" y="548975"/>
            <a:ext cx="7165799" cy="483169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Trabalhos Relacionados – Ciberfísicos</a:t>
            </a:r>
            <a:endParaRPr dirty="0"/>
          </a:p>
        </p:txBody>
      </p:sp>
      <p:sp>
        <p:nvSpPr>
          <p:cNvPr id="217" name="Google Shape;217;p22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219" name="Google Shape;219;p22"/>
          <p:cNvSpPr/>
          <p:nvPr/>
        </p:nvSpPr>
        <p:spPr>
          <a:xfrm flipH="1">
            <a:off x="3917330" y="1133842"/>
            <a:ext cx="3695412" cy="1302744"/>
          </a:xfrm>
          <a:prstGeom prst="round2DiagRect">
            <a:avLst>
              <a:gd name="adj1" fmla="val 0"/>
              <a:gd name="adj2" fmla="val 17764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pt-BR" sz="140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Habilidades Espaciais (2018)</a:t>
            </a:r>
            <a:br>
              <a:rPr lang="pt-BR" sz="140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lang="pt-BR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</a:t>
            </a:r>
            <a:r>
              <a:rPr lang="pt-BR" sz="140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- Redução da desigualdade de gêneros</a:t>
            </a:r>
          </a:p>
          <a:p>
            <a:br>
              <a:rPr lang="pt-BR" sz="90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lang="pt-BR" sz="140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Plataforma </a:t>
            </a:r>
            <a:r>
              <a:rPr lang="pt-BR" sz="1400" dirty="0" err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Toogle</a:t>
            </a:r>
            <a:r>
              <a:rPr lang="pt-BR" sz="140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(2014)</a:t>
            </a:r>
          </a:p>
          <a:p>
            <a:r>
              <a:rPr lang="pt-BR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- Modelo Conceitual de AFVA </a:t>
            </a:r>
            <a:endParaRPr dirty="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30" name="Google Shape;230;p22"/>
          <p:cNvSpPr/>
          <p:nvPr/>
        </p:nvSpPr>
        <p:spPr>
          <a:xfrm>
            <a:off x="1086949" y="1133842"/>
            <a:ext cx="2830383" cy="1302744"/>
          </a:xfrm>
          <a:prstGeom prst="round2DiagRect">
            <a:avLst>
              <a:gd name="adj1" fmla="val 0"/>
              <a:gd name="adj2" fmla="val 17764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Manipulativos Físicos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b="1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Mani</a:t>
            </a:r>
            <a:r>
              <a:rPr lang="en" sz="1400" b="1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pulativos Virtuais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Manipulativos Físico-Virtuais</a:t>
            </a:r>
            <a:endParaRPr dirty="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grpSp>
        <p:nvGrpSpPr>
          <p:cNvPr id="236" name="Google Shape;236;p22"/>
          <p:cNvGrpSpPr/>
          <p:nvPr/>
        </p:nvGrpSpPr>
        <p:grpSpPr>
          <a:xfrm>
            <a:off x="8123081" y="344340"/>
            <a:ext cx="280258" cy="351669"/>
            <a:chOff x="611175" y="2326900"/>
            <a:chExt cx="362700" cy="389575"/>
          </a:xfrm>
        </p:grpSpPr>
        <p:sp>
          <p:nvSpPr>
            <p:cNvPr id="237" name="Google Shape;237;p22"/>
            <p:cNvSpPr/>
            <p:nvPr/>
          </p:nvSpPr>
          <p:spPr>
            <a:xfrm>
              <a:off x="611175" y="2326900"/>
              <a:ext cx="362700" cy="389575"/>
            </a:xfrm>
            <a:custGeom>
              <a:avLst/>
              <a:gdLst/>
              <a:ahLst/>
              <a:cxnLst/>
              <a:rect l="l" t="t" r="r" b="b"/>
              <a:pathLst>
                <a:path w="14508" h="15583" extrusionOk="0">
                  <a:moveTo>
                    <a:pt x="9647" y="489"/>
                  </a:moveTo>
                  <a:lnTo>
                    <a:pt x="9769" y="513"/>
                  </a:lnTo>
                  <a:lnTo>
                    <a:pt x="9916" y="562"/>
                  </a:lnTo>
                  <a:lnTo>
                    <a:pt x="10014" y="660"/>
                  </a:lnTo>
                  <a:lnTo>
                    <a:pt x="10087" y="782"/>
                  </a:lnTo>
                  <a:lnTo>
                    <a:pt x="10111" y="928"/>
                  </a:lnTo>
                  <a:lnTo>
                    <a:pt x="10111" y="1075"/>
                  </a:lnTo>
                  <a:lnTo>
                    <a:pt x="10063" y="1197"/>
                  </a:lnTo>
                  <a:lnTo>
                    <a:pt x="9989" y="1319"/>
                  </a:lnTo>
                  <a:lnTo>
                    <a:pt x="9281" y="2003"/>
                  </a:lnTo>
                  <a:lnTo>
                    <a:pt x="9232" y="2076"/>
                  </a:lnTo>
                  <a:lnTo>
                    <a:pt x="9183" y="2174"/>
                  </a:lnTo>
                  <a:lnTo>
                    <a:pt x="9159" y="2247"/>
                  </a:lnTo>
                  <a:lnTo>
                    <a:pt x="9159" y="2345"/>
                  </a:lnTo>
                  <a:lnTo>
                    <a:pt x="9159" y="6497"/>
                  </a:lnTo>
                  <a:lnTo>
                    <a:pt x="9183" y="6643"/>
                  </a:lnTo>
                  <a:lnTo>
                    <a:pt x="9232" y="6790"/>
                  </a:lnTo>
                  <a:lnTo>
                    <a:pt x="10575" y="8671"/>
                  </a:lnTo>
                  <a:lnTo>
                    <a:pt x="3932" y="8671"/>
                  </a:lnTo>
                  <a:lnTo>
                    <a:pt x="5276" y="6790"/>
                  </a:lnTo>
                  <a:lnTo>
                    <a:pt x="5324" y="6643"/>
                  </a:lnTo>
                  <a:lnTo>
                    <a:pt x="5349" y="6497"/>
                  </a:lnTo>
                  <a:lnTo>
                    <a:pt x="5349" y="2345"/>
                  </a:lnTo>
                  <a:lnTo>
                    <a:pt x="5349" y="2247"/>
                  </a:lnTo>
                  <a:lnTo>
                    <a:pt x="5324" y="2174"/>
                  </a:lnTo>
                  <a:lnTo>
                    <a:pt x="5276" y="2076"/>
                  </a:lnTo>
                  <a:lnTo>
                    <a:pt x="5227" y="2003"/>
                  </a:lnTo>
                  <a:lnTo>
                    <a:pt x="4519" y="1319"/>
                  </a:lnTo>
                  <a:lnTo>
                    <a:pt x="4445" y="1197"/>
                  </a:lnTo>
                  <a:lnTo>
                    <a:pt x="4396" y="1075"/>
                  </a:lnTo>
                  <a:lnTo>
                    <a:pt x="4396" y="928"/>
                  </a:lnTo>
                  <a:lnTo>
                    <a:pt x="4421" y="782"/>
                  </a:lnTo>
                  <a:lnTo>
                    <a:pt x="4494" y="660"/>
                  </a:lnTo>
                  <a:lnTo>
                    <a:pt x="4592" y="562"/>
                  </a:lnTo>
                  <a:lnTo>
                    <a:pt x="4738" y="513"/>
                  </a:lnTo>
                  <a:lnTo>
                    <a:pt x="4860" y="489"/>
                  </a:lnTo>
                  <a:close/>
                  <a:moveTo>
                    <a:pt x="6717" y="9574"/>
                  </a:moveTo>
                  <a:lnTo>
                    <a:pt x="6912" y="9647"/>
                  </a:lnTo>
                  <a:lnTo>
                    <a:pt x="7083" y="9745"/>
                  </a:lnTo>
                  <a:lnTo>
                    <a:pt x="7254" y="9892"/>
                  </a:lnTo>
                  <a:lnTo>
                    <a:pt x="7376" y="10038"/>
                  </a:lnTo>
                  <a:lnTo>
                    <a:pt x="7474" y="10234"/>
                  </a:lnTo>
                  <a:lnTo>
                    <a:pt x="7547" y="10429"/>
                  </a:lnTo>
                  <a:lnTo>
                    <a:pt x="7571" y="10649"/>
                  </a:lnTo>
                  <a:lnTo>
                    <a:pt x="7547" y="10869"/>
                  </a:lnTo>
                  <a:lnTo>
                    <a:pt x="7474" y="11064"/>
                  </a:lnTo>
                  <a:lnTo>
                    <a:pt x="7376" y="11259"/>
                  </a:lnTo>
                  <a:lnTo>
                    <a:pt x="7254" y="11406"/>
                  </a:lnTo>
                  <a:lnTo>
                    <a:pt x="7083" y="11552"/>
                  </a:lnTo>
                  <a:lnTo>
                    <a:pt x="6912" y="11650"/>
                  </a:lnTo>
                  <a:lnTo>
                    <a:pt x="6717" y="11699"/>
                  </a:lnTo>
                  <a:lnTo>
                    <a:pt x="6497" y="11723"/>
                  </a:lnTo>
                  <a:lnTo>
                    <a:pt x="6277" y="11699"/>
                  </a:lnTo>
                  <a:lnTo>
                    <a:pt x="6057" y="11650"/>
                  </a:lnTo>
                  <a:lnTo>
                    <a:pt x="5886" y="11552"/>
                  </a:lnTo>
                  <a:lnTo>
                    <a:pt x="5715" y="11406"/>
                  </a:lnTo>
                  <a:lnTo>
                    <a:pt x="5593" y="11259"/>
                  </a:lnTo>
                  <a:lnTo>
                    <a:pt x="5495" y="11064"/>
                  </a:lnTo>
                  <a:lnTo>
                    <a:pt x="5422" y="10869"/>
                  </a:lnTo>
                  <a:lnTo>
                    <a:pt x="5398" y="10649"/>
                  </a:lnTo>
                  <a:lnTo>
                    <a:pt x="5422" y="10429"/>
                  </a:lnTo>
                  <a:lnTo>
                    <a:pt x="5495" y="10234"/>
                  </a:lnTo>
                  <a:lnTo>
                    <a:pt x="5593" y="10038"/>
                  </a:lnTo>
                  <a:lnTo>
                    <a:pt x="5715" y="9892"/>
                  </a:lnTo>
                  <a:lnTo>
                    <a:pt x="5886" y="9745"/>
                  </a:lnTo>
                  <a:lnTo>
                    <a:pt x="6057" y="9647"/>
                  </a:lnTo>
                  <a:lnTo>
                    <a:pt x="6277" y="9574"/>
                  </a:lnTo>
                  <a:close/>
                  <a:moveTo>
                    <a:pt x="8475" y="11894"/>
                  </a:moveTo>
                  <a:lnTo>
                    <a:pt x="8597" y="11919"/>
                  </a:lnTo>
                  <a:lnTo>
                    <a:pt x="8695" y="11943"/>
                  </a:lnTo>
                  <a:lnTo>
                    <a:pt x="8817" y="11992"/>
                  </a:lnTo>
                  <a:lnTo>
                    <a:pt x="8915" y="12065"/>
                  </a:lnTo>
                  <a:lnTo>
                    <a:pt x="8988" y="12163"/>
                  </a:lnTo>
                  <a:lnTo>
                    <a:pt x="9037" y="12285"/>
                  </a:lnTo>
                  <a:lnTo>
                    <a:pt x="9086" y="12383"/>
                  </a:lnTo>
                  <a:lnTo>
                    <a:pt x="9086" y="12529"/>
                  </a:lnTo>
                  <a:lnTo>
                    <a:pt x="9086" y="12652"/>
                  </a:lnTo>
                  <a:lnTo>
                    <a:pt x="9037" y="12749"/>
                  </a:lnTo>
                  <a:lnTo>
                    <a:pt x="8988" y="12871"/>
                  </a:lnTo>
                  <a:lnTo>
                    <a:pt x="8915" y="12969"/>
                  </a:lnTo>
                  <a:lnTo>
                    <a:pt x="8817" y="13042"/>
                  </a:lnTo>
                  <a:lnTo>
                    <a:pt x="8695" y="13091"/>
                  </a:lnTo>
                  <a:lnTo>
                    <a:pt x="8597" y="13140"/>
                  </a:lnTo>
                  <a:lnTo>
                    <a:pt x="8329" y="13140"/>
                  </a:lnTo>
                  <a:lnTo>
                    <a:pt x="8231" y="13091"/>
                  </a:lnTo>
                  <a:lnTo>
                    <a:pt x="8109" y="13042"/>
                  </a:lnTo>
                  <a:lnTo>
                    <a:pt x="8011" y="12969"/>
                  </a:lnTo>
                  <a:lnTo>
                    <a:pt x="7938" y="12871"/>
                  </a:lnTo>
                  <a:lnTo>
                    <a:pt x="7889" y="12749"/>
                  </a:lnTo>
                  <a:lnTo>
                    <a:pt x="7864" y="12652"/>
                  </a:lnTo>
                  <a:lnTo>
                    <a:pt x="7840" y="12529"/>
                  </a:lnTo>
                  <a:lnTo>
                    <a:pt x="7864" y="12383"/>
                  </a:lnTo>
                  <a:lnTo>
                    <a:pt x="7889" y="12285"/>
                  </a:lnTo>
                  <a:lnTo>
                    <a:pt x="7938" y="12163"/>
                  </a:lnTo>
                  <a:lnTo>
                    <a:pt x="8011" y="12065"/>
                  </a:lnTo>
                  <a:lnTo>
                    <a:pt x="8109" y="11992"/>
                  </a:lnTo>
                  <a:lnTo>
                    <a:pt x="8231" y="11943"/>
                  </a:lnTo>
                  <a:lnTo>
                    <a:pt x="8329" y="11919"/>
                  </a:lnTo>
                  <a:lnTo>
                    <a:pt x="8475" y="11894"/>
                  </a:lnTo>
                  <a:close/>
                  <a:moveTo>
                    <a:pt x="6741" y="13360"/>
                  </a:moveTo>
                  <a:lnTo>
                    <a:pt x="6814" y="13384"/>
                  </a:lnTo>
                  <a:lnTo>
                    <a:pt x="6912" y="13433"/>
                  </a:lnTo>
                  <a:lnTo>
                    <a:pt x="6985" y="13482"/>
                  </a:lnTo>
                  <a:lnTo>
                    <a:pt x="7034" y="13555"/>
                  </a:lnTo>
                  <a:lnTo>
                    <a:pt x="7083" y="13653"/>
                  </a:lnTo>
                  <a:lnTo>
                    <a:pt x="7107" y="13726"/>
                  </a:lnTo>
                  <a:lnTo>
                    <a:pt x="7107" y="13824"/>
                  </a:lnTo>
                  <a:lnTo>
                    <a:pt x="7107" y="13922"/>
                  </a:lnTo>
                  <a:lnTo>
                    <a:pt x="7083" y="14019"/>
                  </a:lnTo>
                  <a:lnTo>
                    <a:pt x="7034" y="14117"/>
                  </a:lnTo>
                  <a:lnTo>
                    <a:pt x="6985" y="14166"/>
                  </a:lnTo>
                  <a:lnTo>
                    <a:pt x="6912" y="14239"/>
                  </a:lnTo>
                  <a:lnTo>
                    <a:pt x="6814" y="14288"/>
                  </a:lnTo>
                  <a:lnTo>
                    <a:pt x="6741" y="14312"/>
                  </a:lnTo>
                  <a:lnTo>
                    <a:pt x="6546" y="14312"/>
                  </a:lnTo>
                  <a:lnTo>
                    <a:pt x="6448" y="14288"/>
                  </a:lnTo>
                  <a:lnTo>
                    <a:pt x="6375" y="14239"/>
                  </a:lnTo>
                  <a:lnTo>
                    <a:pt x="6301" y="14166"/>
                  </a:lnTo>
                  <a:lnTo>
                    <a:pt x="6228" y="14117"/>
                  </a:lnTo>
                  <a:lnTo>
                    <a:pt x="6179" y="14019"/>
                  </a:lnTo>
                  <a:lnTo>
                    <a:pt x="6155" y="13922"/>
                  </a:lnTo>
                  <a:lnTo>
                    <a:pt x="6155" y="13824"/>
                  </a:lnTo>
                  <a:lnTo>
                    <a:pt x="6155" y="13726"/>
                  </a:lnTo>
                  <a:lnTo>
                    <a:pt x="6179" y="13653"/>
                  </a:lnTo>
                  <a:lnTo>
                    <a:pt x="6228" y="13555"/>
                  </a:lnTo>
                  <a:lnTo>
                    <a:pt x="6301" y="13482"/>
                  </a:lnTo>
                  <a:lnTo>
                    <a:pt x="6375" y="13433"/>
                  </a:lnTo>
                  <a:lnTo>
                    <a:pt x="6448" y="13384"/>
                  </a:lnTo>
                  <a:lnTo>
                    <a:pt x="6546" y="13360"/>
                  </a:lnTo>
                  <a:close/>
                  <a:moveTo>
                    <a:pt x="4860" y="0"/>
                  </a:moveTo>
                  <a:lnTo>
                    <a:pt x="4714" y="25"/>
                  </a:lnTo>
                  <a:lnTo>
                    <a:pt x="4592" y="49"/>
                  </a:lnTo>
                  <a:lnTo>
                    <a:pt x="4445" y="98"/>
                  </a:lnTo>
                  <a:lnTo>
                    <a:pt x="4323" y="171"/>
                  </a:lnTo>
                  <a:lnTo>
                    <a:pt x="4225" y="245"/>
                  </a:lnTo>
                  <a:lnTo>
                    <a:pt x="4128" y="367"/>
                  </a:lnTo>
                  <a:lnTo>
                    <a:pt x="4030" y="464"/>
                  </a:lnTo>
                  <a:lnTo>
                    <a:pt x="3981" y="611"/>
                  </a:lnTo>
                  <a:lnTo>
                    <a:pt x="3932" y="733"/>
                  </a:lnTo>
                  <a:lnTo>
                    <a:pt x="3908" y="880"/>
                  </a:lnTo>
                  <a:lnTo>
                    <a:pt x="3908" y="1026"/>
                  </a:lnTo>
                  <a:lnTo>
                    <a:pt x="3908" y="1173"/>
                  </a:lnTo>
                  <a:lnTo>
                    <a:pt x="3957" y="1295"/>
                  </a:lnTo>
                  <a:lnTo>
                    <a:pt x="4006" y="1441"/>
                  </a:lnTo>
                  <a:lnTo>
                    <a:pt x="4079" y="1563"/>
                  </a:lnTo>
                  <a:lnTo>
                    <a:pt x="4177" y="1661"/>
                  </a:lnTo>
                  <a:lnTo>
                    <a:pt x="4860" y="2345"/>
                  </a:lnTo>
                  <a:lnTo>
                    <a:pt x="4860" y="6497"/>
                  </a:lnTo>
                  <a:lnTo>
                    <a:pt x="196" y="13067"/>
                  </a:lnTo>
                  <a:lnTo>
                    <a:pt x="122" y="13189"/>
                  </a:lnTo>
                  <a:lnTo>
                    <a:pt x="49" y="13311"/>
                  </a:lnTo>
                  <a:lnTo>
                    <a:pt x="25" y="13433"/>
                  </a:lnTo>
                  <a:lnTo>
                    <a:pt x="0" y="13555"/>
                  </a:lnTo>
                  <a:lnTo>
                    <a:pt x="0" y="13677"/>
                  </a:lnTo>
                  <a:lnTo>
                    <a:pt x="25" y="13824"/>
                  </a:lnTo>
                  <a:lnTo>
                    <a:pt x="49" y="13946"/>
                  </a:lnTo>
                  <a:lnTo>
                    <a:pt x="98" y="14068"/>
                  </a:lnTo>
                  <a:lnTo>
                    <a:pt x="586" y="15045"/>
                  </a:lnTo>
                  <a:lnTo>
                    <a:pt x="660" y="15167"/>
                  </a:lnTo>
                  <a:lnTo>
                    <a:pt x="757" y="15265"/>
                  </a:lnTo>
                  <a:lnTo>
                    <a:pt x="831" y="15362"/>
                  </a:lnTo>
                  <a:lnTo>
                    <a:pt x="953" y="15436"/>
                  </a:lnTo>
                  <a:lnTo>
                    <a:pt x="1075" y="15485"/>
                  </a:lnTo>
                  <a:lnTo>
                    <a:pt x="1197" y="15533"/>
                  </a:lnTo>
                  <a:lnTo>
                    <a:pt x="1319" y="15582"/>
                  </a:lnTo>
                  <a:lnTo>
                    <a:pt x="13189" y="15582"/>
                  </a:lnTo>
                  <a:lnTo>
                    <a:pt x="13311" y="15533"/>
                  </a:lnTo>
                  <a:lnTo>
                    <a:pt x="13433" y="15485"/>
                  </a:lnTo>
                  <a:lnTo>
                    <a:pt x="13555" y="15436"/>
                  </a:lnTo>
                  <a:lnTo>
                    <a:pt x="13677" y="15362"/>
                  </a:lnTo>
                  <a:lnTo>
                    <a:pt x="13750" y="15265"/>
                  </a:lnTo>
                  <a:lnTo>
                    <a:pt x="13848" y="15167"/>
                  </a:lnTo>
                  <a:lnTo>
                    <a:pt x="13921" y="15045"/>
                  </a:lnTo>
                  <a:lnTo>
                    <a:pt x="14410" y="14068"/>
                  </a:lnTo>
                  <a:lnTo>
                    <a:pt x="14459" y="13946"/>
                  </a:lnTo>
                  <a:lnTo>
                    <a:pt x="14483" y="13824"/>
                  </a:lnTo>
                  <a:lnTo>
                    <a:pt x="14508" y="13677"/>
                  </a:lnTo>
                  <a:lnTo>
                    <a:pt x="14508" y="13555"/>
                  </a:lnTo>
                  <a:lnTo>
                    <a:pt x="14483" y="13433"/>
                  </a:lnTo>
                  <a:lnTo>
                    <a:pt x="14459" y="13311"/>
                  </a:lnTo>
                  <a:lnTo>
                    <a:pt x="14385" y="13189"/>
                  </a:lnTo>
                  <a:lnTo>
                    <a:pt x="14312" y="13067"/>
                  </a:lnTo>
                  <a:lnTo>
                    <a:pt x="9647" y="6497"/>
                  </a:lnTo>
                  <a:lnTo>
                    <a:pt x="9647" y="2345"/>
                  </a:lnTo>
                  <a:lnTo>
                    <a:pt x="10331" y="1661"/>
                  </a:lnTo>
                  <a:lnTo>
                    <a:pt x="10429" y="1563"/>
                  </a:lnTo>
                  <a:lnTo>
                    <a:pt x="10502" y="1441"/>
                  </a:lnTo>
                  <a:lnTo>
                    <a:pt x="10551" y="1295"/>
                  </a:lnTo>
                  <a:lnTo>
                    <a:pt x="10600" y="1173"/>
                  </a:lnTo>
                  <a:lnTo>
                    <a:pt x="10600" y="1026"/>
                  </a:lnTo>
                  <a:lnTo>
                    <a:pt x="10600" y="880"/>
                  </a:lnTo>
                  <a:lnTo>
                    <a:pt x="10575" y="733"/>
                  </a:lnTo>
                  <a:lnTo>
                    <a:pt x="10527" y="611"/>
                  </a:lnTo>
                  <a:lnTo>
                    <a:pt x="10478" y="464"/>
                  </a:lnTo>
                  <a:lnTo>
                    <a:pt x="10380" y="367"/>
                  </a:lnTo>
                  <a:lnTo>
                    <a:pt x="10282" y="245"/>
                  </a:lnTo>
                  <a:lnTo>
                    <a:pt x="10185" y="171"/>
                  </a:lnTo>
                  <a:lnTo>
                    <a:pt x="10063" y="98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4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22"/>
            <p:cNvSpPr/>
            <p:nvPr/>
          </p:nvSpPr>
          <p:spPr>
            <a:xfrm>
              <a:off x="794950" y="2500900"/>
              <a:ext cx="24450" cy="23850"/>
            </a:xfrm>
            <a:custGeom>
              <a:avLst/>
              <a:gdLst/>
              <a:ahLst/>
              <a:cxnLst/>
              <a:rect l="l" t="t" r="r" b="b"/>
              <a:pathLst>
                <a:path w="978" h="954" extrusionOk="0">
                  <a:moveTo>
                    <a:pt x="391" y="1"/>
                  </a:moveTo>
                  <a:lnTo>
                    <a:pt x="294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98" y="196"/>
                  </a:lnTo>
                  <a:lnTo>
                    <a:pt x="49" y="294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25" y="563"/>
                  </a:lnTo>
                  <a:lnTo>
                    <a:pt x="49" y="660"/>
                  </a:lnTo>
                  <a:lnTo>
                    <a:pt x="98" y="734"/>
                  </a:lnTo>
                  <a:lnTo>
                    <a:pt x="147" y="807"/>
                  </a:lnTo>
                  <a:lnTo>
                    <a:pt x="220" y="880"/>
                  </a:lnTo>
                  <a:lnTo>
                    <a:pt x="294" y="905"/>
                  </a:lnTo>
                  <a:lnTo>
                    <a:pt x="391" y="953"/>
                  </a:lnTo>
                  <a:lnTo>
                    <a:pt x="587" y="953"/>
                  </a:lnTo>
                  <a:lnTo>
                    <a:pt x="684" y="905"/>
                  </a:lnTo>
                  <a:lnTo>
                    <a:pt x="758" y="880"/>
                  </a:lnTo>
                  <a:lnTo>
                    <a:pt x="831" y="807"/>
                  </a:lnTo>
                  <a:lnTo>
                    <a:pt x="880" y="734"/>
                  </a:lnTo>
                  <a:lnTo>
                    <a:pt x="929" y="660"/>
                  </a:lnTo>
                  <a:lnTo>
                    <a:pt x="953" y="563"/>
                  </a:lnTo>
                  <a:lnTo>
                    <a:pt x="978" y="465"/>
                  </a:lnTo>
                  <a:lnTo>
                    <a:pt x="953" y="367"/>
                  </a:lnTo>
                  <a:lnTo>
                    <a:pt x="929" y="294"/>
                  </a:lnTo>
                  <a:lnTo>
                    <a:pt x="880" y="196"/>
                  </a:lnTo>
                  <a:lnTo>
                    <a:pt x="831" y="123"/>
                  </a:lnTo>
                  <a:lnTo>
                    <a:pt x="758" y="74"/>
                  </a:lnTo>
                  <a:lnTo>
                    <a:pt x="684" y="25"/>
                  </a:lnTo>
                  <a:lnTo>
                    <a:pt x="58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22"/>
            <p:cNvSpPr/>
            <p:nvPr/>
          </p:nvSpPr>
          <p:spPr>
            <a:xfrm>
              <a:off x="754650" y="2381250"/>
              <a:ext cx="75750" cy="14050"/>
            </a:xfrm>
            <a:custGeom>
              <a:avLst/>
              <a:gdLst/>
              <a:ahLst/>
              <a:cxnLst/>
              <a:rect l="l" t="t" r="r" b="b"/>
              <a:pathLst>
                <a:path w="3030" h="562" extrusionOk="0">
                  <a:moveTo>
                    <a:pt x="294" y="0"/>
                  </a:moveTo>
                  <a:lnTo>
                    <a:pt x="172" y="24"/>
                  </a:lnTo>
                  <a:lnTo>
                    <a:pt x="74" y="73"/>
                  </a:lnTo>
                  <a:lnTo>
                    <a:pt x="25" y="171"/>
                  </a:lnTo>
                  <a:lnTo>
                    <a:pt x="1" y="269"/>
                  </a:lnTo>
                  <a:lnTo>
                    <a:pt x="25" y="391"/>
                  </a:lnTo>
                  <a:lnTo>
                    <a:pt x="74" y="488"/>
                  </a:lnTo>
                  <a:lnTo>
                    <a:pt x="172" y="537"/>
                  </a:lnTo>
                  <a:lnTo>
                    <a:pt x="294" y="562"/>
                  </a:lnTo>
                  <a:lnTo>
                    <a:pt x="2736" y="562"/>
                  </a:lnTo>
                  <a:lnTo>
                    <a:pt x="2858" y="537"/>
                  </a:lnTo>
                  <a:lnTo>
                    <a:pt x="2956" y="488"/>
                  </a:lnTo>
                  <a:lnTo>
                    <a:pt x="3005" y="391"/>
                  </a:lnTo>
                  <a:lnTo>
                    <a:pt x="3029" y="269"/>
                  </a:lnTo>
                  <a:lnTo>
                    <a:pt x="3005" y="171"/>
                  </a:lnTo>
                  <a:lnTo>
                    <a:pt x="2956" y="73"/>
                  </a:lnTo>
                  <a:lnTo>
                    <a:pt x="2858" y="24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22"/>
            <p:cNvSpPr/>
            <p:nvPr/>
          </p:nvSpPr>
          <p:spPr>
            <a:xfrm>
              <a:off x="765025" y="2453900"/>
              <a:ext cx="31175" cy="31150"/>
            </a:xfrm>
            <a:custGeom>
              <a:avLst/>
              <a:gdLst/>
              <a:ahLst/>
              <a:cxnLst/>
              <a:rect l="l" t="t" r="r" b="b"/>
              <a:pathLst>
                <a:path w="1247" h="1246" extrusionOk="0">
                  <a:moveTo>
                    <a:pt x="611" y="0"/>
                  </a:moveTo>
                  <a:lnTo>
                    <a:pt x="489" y="25"/>
                  </a:lnTo>
                  <a:lnTo>
                    <a:pt x="367" y="49"/>
                  </a:lnTo>
                  <a:lnTo>
                    <a:pt x="270" y="122"/>
                  </a:lnTo>
                  <a:lnTo>
                    <a:pt x="172" y="196"/>
                  </a:lnTo>
                  <a:lnTo>
                    <a:pt x="99" y="269"/>
                  </a:lnTo>
                  <a:lnTo>
                    <a:pt x="50" y="391"/>
                  </a:lnTo>
                  <a:lnTo>
                    <a:pt x="1" y="513"/>
                  </a:lnTo>
                  <a:lnTo>
                    <a:pt x="1" y="635"/>
                  </a:lnTo>
                  <a:lnTo>
                    <a:pt x="1" y="757"/>
                  </a:lnTo>
                  <a:lnTo>
                    <a:pt x="50" y="880"/>
                  </a:lnTo>
                  <a:lnTo>
                    <a:pt x="99" y="977"/>
                  </a:lnTo>
                  <a:lnTo>
                    <a:pt x="172" y="1075"/>
                  </a:lnTo>
                  <a:lnTo>
                    <a:pt x="270" y="1148"/>
                  </a:lnTo>
                  <a:lnTo>
                    <a:pt x="367" y="1197"/>
                  </a:lnTo>
                  <a:lnTo>
                    <a:pt x="489" y="1246"/>
                  </a:lnTo>
                  <a:lnTo>
                    <a:pt x="734" y="1246"/>
                  </a:lnTo>
                  <a:lnTo>
                    <a:pt x="856" y="1197"/>
                  </a:lnTo>
                  <a:lnTo>
                    <a:pt x="978" y="1148"/>
                  </a:lnTo>
                  <a:lnTo>
                    <a:pt x="1051" y="1075"/>
                  </a:lnTo>
                  <a:lnTo>
                    <a:pt x="1149" y="977"/>
                  </a:lnTo>
                  <a:lnTo>
                    <a:pt x="1198" y="880"/>
                  </a:lnTo>
                  <a:lnTo>
                    <a:pt x="1222" y="757"/>
                  </a:lnTo>
                  <a:lnTo>
                    <a:pt x="1246" y="635"/>
                  </a:lnTo>
                  <a:lnTo>
                    <a:pt x="1222" y="513"/>
                  </a:lnTo>
                  <a:lnTo>
                    <a:pt x="1198" y="391"/>
                  </a:lnTo>
                  <a:lnTo>
                    <a:pt x="1149" y="269"/>
                  </a:lnTo>
                  <a:lnTo>
                    <a:pt x="1051" y="196"/>
                  </a:lnTo>
                  <a:lnTo>
                    <a:pt x="978" y="122"/>
                  </a:lnTo>
                  <a:lnTo>
                    <a:pt x="856" y="49"/>
                  </a:lnTo>
                  <a:lnTo>
                    <a:pt x="734" y="25"/>
                  </a:lnTo>
                  <a:lnTo>
                    <a:pt x="6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1" name="Google Shape;241;p22"/>
          <p:cNvGrpSpPr/>
          <p:nvPr/>
        </p:nvGrpSpPr>
        <p:grpSpPr>
          <a:xfrm>
            <a:off x="8446581" y="486282"/>
            <a:ext cx="357644" cy="402379"/>
            <a:chOff x="2583325" y="2972875"/>
            <a:chExt cx="462850" cy="445750"/>
          </a:xfrm>
        </p:grpSpPr>
        <p:sp>
          <p:nvSpPr>
            <p:cNvPr id="242" name="Google Shape;242;p22"/>
            <p:cNvSpPr/>
            <p:nvPr/>
          </p:nvSpPr>
          <p:spPr>
            <a:xfrm>
              <a:off x="2701775" y="3323350"/>
              <a:ext cx="225950" cy="95275"/>
            </a:xfrm>
            <a:custGeom>
              <a:avLst/>
              <a:gdLst/>
              <a:ahLst/>
              <a:cxnLst/>
              <a:rect l="l" t="t" r="r" b="b"/>
              <a:pathLst>
                <a:path w="9038" h="3811" extrusionOk="0">
                  <a:moveTo>
                    <a:pt x="2956" y="1"/>
                  </a:moveTo>
                  <a:lnTo>
                    <a:pt x="2956" y="2956"/>
                  </a:lnTo>
                  <a:lnTo>
                    <a:pt x="685" y="2956"/>
                  </a:lnTo>
                  <a:lnTo>
                    <a:pt x="514" y="3005"/>
                  </a:lnTo>
                  <a:lnTo>
                    <a:pt x="367" y="3103"/>
                  </a:lnTo>
                  <a:lnTo>
                    <a:pt x="245" y="3200"/>
                  </a:lnTo>
                  <a:lnTo>
                    <a:pt x="147" y="3322"/>
                  </a:lnTo>
                  <a:lnTo>
                    <a:pt x="50" y="3469"/>
                  </a:lnTo>
                  <a:lnTo>
                    <a:pt x="1" y="3640"/>
                  </a:lnTo>
                  <a:lnTo>
                    <a:pt x="1" y="3811"/>
                  </a:lnTo>
                  <a:lnTo>
                    <a:pt x="9037" y="3811"/>
                  </a:lnTo>
                  <a:lnTo>
                    <a:pt x="9037" y="3640"/>
                  </a:lnTo>
                  <a:lnTo>
                    <a:pt x="8988" y="3469"/>
                  </a:lnTo>
                  <a:lnTo>
                    <a:pt x="8891" y="3322"/>
                  </a:lnTo>
                  <a:lnTo>
                    <a:pt x="8793" y="3200"/>
                  </a:lnTo>
                  <a:lnTo>
                    <a:pt x="8671" y="3103"/>
                  </a:lnTo>
                  <a:lnTo>
                    <a:pt x="8524" y="3005"/>
                  </a:lnTo>
                  <a:lnTo>
                    <a:pt x="8353" y="2956"/>
                  </a:lnTo>
                  <a:lnTo>
                    <a:pt x="6082" y="2956"/>
                  </a:lnTo>
                  <a:lnTo>
                    <a:pt x="608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22"/>
            <p:cNvSpPr/>
            <p:nvPr/>
          </p:nvSpPr>
          <p:spPr>
            <a:xfrm>
              <a:off x="2583325" y="2972875"/>
              <a:ext cx="462850" cy="337075"/>
            </a:xfrm>
            <a:custGeom>
              <a:avLst/>
              <a:gdLst/>
              <a:ahLst/>
              <a:cxnLst/>
              <a:rect l="l" t="t" r="r" b="b"/>
              <a:pathLst>
                <a:path w="18514" h="13483" extrusionOk="0">
                  <a:moveTo>
                    <a:pt x="17048" y="1466"/>
                  </a:moveTo>
                  <a:lnTo>
                    <a:pt x="17048" y="12017"/>
                  </a:lnTo>
                  <a:lnTo>
                    <a:pt x="1466" y="12017"/>
                  </a:lnTo>
                  <a:lnTo>
                    <a:pt x="1466" y="1466"/>
                  </a:lnTo>
                  <a:close/>
                  <a:moveTo>
                    <a:pt x="391" y="1"/>
                  </a:moveTo>
                  <a:lnTo>
                    <a:pt x="318" y="50"/>
                  </a:lnTo>
                  <a:lnTo>
                    <a:pt x="220" y="74"/>
                  </a:lnTo>
                  <a:lnTo>
                    <a:pt x="147" y="148"/>
                  </a:lnTo>
                  <a:lnTo>
                    <a:pt x="98" y="221"/>
                  </a:lnTo>
                  <a:lnTo>
                    <a:pt x="49" y="294"/>
                  </a:lnTo>
                  <a:lnTo>
                    <a:pt x="25" y="392"/>
                  </a:lnTo>
                  <a:lnTo>
                    <a:pt x="1" y="489"/>
                  </a:lnTo>
                  <a:lnTo>
                    <a:pt x="1" y="12994"/>
                  </a:lnTo>
                  <a:lnTo>
                    <a:pt x="25" y="13092"/>
                  </a:lnTo>
                  <a:lnTo>
                    <a:pt x="49" y="13189"/>
                  </a:lnTo>
                  <a:lnTo>
                    <a:pt x="98" y="13263"/>
                  </a:lnTo>
                  <a:lnTo>
                    <a:pt x="147" y="13336"/>
                  </a:lnTo>
                  <a:lnTo>
                    <a:pt x="220" y="13409"/>
                  </a:lnTo>
                  <a:lnTo>
                    <a:pt x="318" y="13434"/>
                  </a:lnTo>
                  <a:lnTo>
                    <a:pt x="391" y="13483"/>
                  </a:lnTo>
                  <a:lnTo>
                    <a:pt x="18123" y="13483"/>
                  </a:lnTo>
                  <a:lnTo>
                    <a:pt x="18196" y="13434"/>
                  </a:lnTo>
                  <a:lnTo>
                    <a:pt x="18293" y="13409"/>
                  </a:lnTo>
                  <a:lnTo>
                    <a:pt x="18367" y="13336"/>
                  </a:lnTo>
                  <a:lnTo>
                    <a:pt x="18416" y="13263"/>
                  </a:lnTo>
                  <a:lnTo>
                    <a:pt x="18464" y="13189"/>
                  </a:lnTo>
                  <a:lnTo>
                    <a:pt x="18489" y="13092"/>
                  </a:lnTo>
                  <a:lnTo>
                    <a:pt x="18513" y="12994"/>
                  </a:lnTo>
                  <a:lnTo>
                    <a:pt x="18513" y="489"/>
                  </a:lnTo>
                  <a:lnTo>
                    <a:pt x="18489" y="392"/>
                  </a:lnTo>
                  <a:lnTo>
                    <a:pt x="18464" y="294"/>
                  </a:lnTo>
                  <a:lnTo>
                    <a:pt x="18416" y="221"/>
                  </a:lnTo>
                  <a:lnTo>
                    <a:pt x="18367" y="148"/>
                  </a:lnTo>
                  <a:lnTo>
                    <a:pt x="18293" y="74"/>
                  </a:lnTo>
                  <a:lnTo>
                    <a:pt x="18196" y="50"/>
                  </a:lnTo>
                  <a:lnTo>
                    <a:pt x="1812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4" name="Google Shape;244;p22"/>
          <p:cNvSpPr txBox="1">
            <a:spLocks noGrp="1"/>
          </p:cNvSpPr>
          <p:nvPr>
            <p:ph type="body" idx="4294967295"/>
          </p:nvPr>
        </p:nvSpPr>
        <p:spPr>
          <a:xfrm>
            <a:off x="572973" y="2706915"/>
            <a:ext cx="7755355" cy="1891788"/>
          </a:xfrm>
          <a:prstGeom prst="rect">
            <a:avLst/>
          </a:prstGeom>
        </p:spPr>
        <p:txBody>
          <a:bodyPr spcFirstLastPara="1" wrap="square" lIns="0" tIns="0" rIns="0" bIns="0" numCol="2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Wingdings" panose="05000000000000000000" pitchFamily="2" charset="2"/>
              <a:buChar char="§"/>
            </a:pPr>
            <a:r>
              <a:rPr lang="en" sz="1600" dirty="0"/>
              <a:t>Alguns não apresentam estratégias de avaliação da aprendizagem.</a:t>
            </a:r>
            <a:endParaRPr sz="1600" dirty="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Wingdings" panose="05000000000000000000" pitchFamily="2" charset="2"/>
              <a:buChar char="§"/>
            </a:pPr>
            <a:r>
              <a:rPr lang="en" sz="1600" dirty="0"/>
              <a:t>Não há coleta de dados de interação.</a:t>
            </a:r>
            <a:endParaRPr sz="1600" dirty="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Wingdings" panose="05000000000000000000" pitchFamily="2" charset="2"/>
              <a:buChar char="§"/>
            </a:pPr>
            <a:r>
              <a:rPr lang="en" sz="1600" dirty="0"/>
              <a:t>A maioria dos trabalhos propõe OAs ou físico ou virtuais com um ambiente de utilização especializado.</a:t>
            </a: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Wingdings" panose="05000000000000000000" pitchFamily="2" charset="2"/>
              <a:buChar char="§"/>
            </a:pPr>
            <a:endParaRPr lang="pt-BR" sz="1600" dirty="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Wingdings" panose="05000000000000000000" pitchFamily="2" charset="2"/>
              <a:buChar char="§"/>
            </a:pPr>
            <a:r>
              <a:rPr lang="pt-BR" sz="1600" dirty="0"/>
              <a:t>Não propõem estratégias ou ferramentas para gerência educacional ou avaliação da aprendizagem</a:t>
            </a: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Wingdings" panose="05000000000000000000" pitchFamily="2" charset="2"/>
              <a:buChar char="§"/>
            </a:pPr>
            <a:r>
              <a:rPr lang="pt-BR" sz="1600" dirty="0"/>
              <a:t>Não definem metadados de OA</a:t>
            </a:r>
            <a:endParaRPr sz="1600" dirty="0"/>
          </a:p>
        </p:txBody>
      </p:sp>
      <p:grpSp>
        <p:nvGrpSpPr>
          <p:cNvPr id="226" name="Google Shape;226;p22"/>
          <p:cNvGrpSpPr/>
          <p:nvPr/>
        </p:nvGrpSpPr>
        <p:grpSpPr>
          <a:xfrm>
            <a:off x="3785951" y="1688938"/>
            <a:ext cx="261571" cy="260379"/>
            <a:chOff x="4858109" y="2631368"/>
            <a:chExt cx="316442" cy="315000"/>
          </a:xfrm>
        </p:grpSpPr>
        <p:sp>
          <p:nvSpPr>
            <p:cNvPr id="227" name="Google Shape;227;p22"/>
            <p:cNvSpPr/>
            <p:nvPr/>
          </p:nvSpPr>
          <p:spPr>
            <a:xfrm>
              <a:off x="4859551" y="2631368"/>
              <a:ext cx="315000" cy="3150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228" name="Google Shape;228;p22"/>
            <p:cNvSpPr/>
            <p:nvPr/>
          </p:nvSpPr>
          <p:spPr>
            <a:xfrm>
              <a:off x="4858109" y="2739300"/>
              <a:ext cx="239100" cy="99000"/>
            </a:xfrm>
            <a:prstGeom prst="rightArrow">
              <a:avLst>
                <a:gd name="adj1" fmla="val 32020"/>
                <a:gd name="adj2" fmla="val 6697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br>
                <a:rPr lang="en">
                  <a:latin typeface="IBM Plex Sans"/>
                  <a:ea typeface="IBM Plex Sans"/>
                  <a:cs typeface="IBM Plex Sans"/>
                  <a:sym typeface="IBM Plex Sans"/>
                </a:rPr>
              </a:br>
              <a:endParaRPr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4"/>
          <p:cNvSpPr txBox="1">
            <a:spLocks noGrp="1"/>
          </p:cNvSpPr>
          <p:nvPr>
            <p:ph type="title"/>
          </p:nvPr>
        </p:nvSpPr>
        <p:spPr>
          <a:xfrm>
            <a:off x="653824" y="495564"/>
            <a:ext cx="6718200" cy="505921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Trabalhos Relacionados </a:t>
            </a:r>
            <a:endParaRPr lang="pt-BR" dirty="0"/>
          </a:p>
        </p:txBody>
      </p:sp>
      <p:sp>
        <p:nvSpPr>
          <p:cNvPr id="269" name="Google Shape;269;p24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grpSp>
        <p:nvGrpSpPr>
          <p:cNvPr id="270" name="Google Shape;270;p24"/>
          <p:cNvGrpSpPr/>
          <p:nvPr/>
        </p:nvGrpSpPr>
        <p:grpSpPr>
          <a:xfrm>
            <a:off x="8372092" y="339233"/>
            <a:ext cx="367660" cy="504569"/>
            <a:chOff x="584925" y="238125"/>
            <a:chExt cx="415200" cy="525100"/>
          </a:xfrm>
        </p:grpSpPr>
        <p:sp>
          <p:nvSpPr>
            <p:cNvPr id="271" name="Google Shape;271;p24"/>
            <p:cNvSpPr/>
            <p:nvPr/>
          </p:nvSpPr>
          <p:spPr>
            <a:xfrm>
              <a:off x="621550" y="29917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14166" y="0"/>
                  </a:moveTo>
                  <a:lnTo>
                    <a:pt x="14166" y="16755"/>
                  </a:lnTo>
                  <a:lnTo>
                    <a:pt x="14141" y="16926"/>
                  </a:lnTo>
                  <a:lnTo>
                    <a:pt x="14093" y="17072"/>
                  </a:lnTo>
                  <a:lnTo>
                    <a:pt x="14044" y="17194"/>
                  </a:lnTo>
                  <a:lnTo>
                    <a:pt x="13946" y="17341"/>
                  </a:lnTo>
                  <a:lnTo>
                    <a:pt x="13824" y="17438"/>
                  </a:lnTo>
                  <a:lnTo>
                    <a:pt x="13677" y="17512"/>
                  </a:lnTo>
                  <a:lnTo>
                    <a:pt x="13531" y="17561"/>
                  </a:lnTo>
                  <a:lnTo>
                    <a:pt x="13384" y="17585"/>
                  </a:lnTo>
                  <a:lnTo>
                    <a:pt x="0" y="17585"/>
                  </a:lnTo>
                  <a:lnTo>
                    <a:pt x="0" y="17731"/>
                  </a:lnTo>
                  <a:lnTo>
                    <a:pt x="25" y="17902"/>
                  </a:lnTo>
                  <a:lnTo>
                    <a:pt x="74" y="18049"/>
                  </a:lnTo>
                  <a:lnTo>
                    <a:pt x="123" y="18171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71"/>
                  </a:lnTo>
                  <a:lnTo>
                    <a:pt x="15069" y="18049"/>
                  </a:lnTo>
                  <a:lnTo>
                    <a:pt x="15118" y="17902"/>
                  </a:lnTo>
                  <a:lnTo>
                    <a:pt x="15143" y="17731"/>
                  </a:lnTo>
                  <a:lnTo>
                    <a:pt x="15143" y="733"/>
                  </a:lnTo>
                  <a:lnTo>
                    <a:pt x="15118" y="586"/>
                  </a:lnTo>
                  <a:lnTo>
                    <a:pt x="15069" y="440"/>
                  </a:lnTo>
                  <a:lnTo>
                    <a:pt x="15021" y="318"/>
                  </a:lnTo>
                  <a:lnTo>
                    <a:pt x="14923" y="196"/>
                  </a:lnTo>
                  <a:lnTo>
                    <a:pt x="14801" y="122"/>
                  </a:lnTo>
                  <a:lnTo>
                    <a:pt x="14654" y="49"/>
                  </a:lnTo>
                  <a:lnTo>
                    <a:pt x="14508" y="25"/>
                  </a:lnTo>
                  <a:lnTo>
                    <a:pt x="1436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24"/>
            <p:cNvSpPr/>
            <p:nvPr/>
          </p:nvSpPr>
          <p:spPr>
            <a:xfrm>
              <a:off x="633750" y="2381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24"/>
            <p:cNvSpPr/>
            <p:nvPr/>
          </p:nvSpPr>
          <p:spPr>
            <a:xfrm>
              <a:off x="716800" y="2381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0" y="391"/>
                  </a:lnTo>
                  <a:lnTo>
                    <a:pt x="0" y="488"/>
                  </a:lnTo>
                  <a:lnTo>
                    <a:pt x="0" y="2052"/>
                  </a:lnTo>
                  <a:lnTo>
                    <a:pt x="0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099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099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24"/>
            <p:cNvSpPr/>
            <p:nvPr/>
          </p:nvSpPr>
          <p:spPr>
            <a:xfrm>
              <a:off x="799825" y="2381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8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8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3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24"/>
            <p:cNvSpPr/>
            <p:nvPr/>
          </p:nvSpPr>
          <p:spPr>
            <a:xfrm>
              <a:off x="882875" y="2381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24"/>
            <p:cNvSpPr/>
            <p:nvPr/>
          </p:nvSpPr>
          <p:spPr>
            <a:xfrm>
              <a:off x="584925" y="26132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2540" y="171"/>
                  </a:moveTo>
                  <a:lnTo>
                    <a:pt x="2711" y="195"/>
                  </a:lnTo>
                  <a:lnTo>
                    <a:pt x="2882" y="244"/>
                  </a:lnTo>
                  <a:lnTo>
                    <a:pt x="3053" y="318"/>
                  </a:lnTo>
                  <a:lnTo>
                    <a:pt x="3175" y="440"/>
                  </a:lnTo>
                  <a:lnTo>
                    <a:pt x="3297" y="562"/>
                  </a:lnTo>
                  <a:lnTo>
                    <a:pt x="3370" y="733"/>
                  </a:lnTo>
                  <a:lnTo>
                    <a:pt x="3419" y="904"/>
                  </a:lnTo>
                  <a:lnTo>
                    <a:pt x="3444" y="1075"/>
                  </a:lnTo>
                  <a:lnTo>
                    <a:pt x="3419" y="1246"/>
                  </a:lnTo>
                  <a:lnTo>
                    <a:pt x="3370" y="1417"/>
                  </a:lnTo>
                  <a:lnTo>
                    <a:pt x="3297" y="1588"/>
                  </a:lnTo>
                  <a:lnTo>
                    <a:pt x="3175" y="1710"/>
                  </a:lnTo>
                  <a:lnTo>
                    <a:pt x="3053" y="1832"/>
                  </a:lnTo>
                  <a:lnTo>
                    <a:pt x="2882" y="1905"/>
                  </a:lnTo>
                  <a:lnTo>
                    <a:pt x="2711" y="1954"/>
                  </a:lnTo>
                  <a:lnTo>
                    <a:pt x="2540" y="1978"/>
                  </a:lnTo>
                  <a:lnTo>
                    <a:pt x="2369" y="1954"/>
                  </a:lnTo>
                  <a:lnTo>
                    <a:pt x="2198" y="1905"/>
                  </a:lnTo>
                  <a:lnTo>
                    <a:pt x="2027" y="1832"/>
                  </a:lnTo>
                  <a:lnTo>
                    <a:pt x="1905" y="1710"/>
                  </a:lnTo>
                  <a:lnTo>
                    <a:pt x="1783" y="1588"/>
                  </a:lnTo>
                  <a:lnTo>
                    <a:pt x="1710" y="1417"/>
                  </a:lnTo>
                  <a:lnTo>
                    <a:pt x="1661" y="1246"/>
                  </a:lnTo>
                  <a:lnTo>
                    <a:pt x="1636" y="1075"/>
                  </a:lnTo>
                  <a:lnTo>
                    <a:pt x="1661" y="904"/>
                  </a:lnTo>
                  <a:lnTo>
                    <a:pt x="1710" y="733"/>
                  </a:lnTo>
                  <a:lnTo>
                    <a:pt x="1783" y="562"/>
                  </a:lnTo>
                  <a:lnTo>
                    <a:pt x="1905" y="440"/>
                  </a:lnTo>
                  <a:lnTo>
                    <a:pt x="2027" y="318"/>
                  </a:lnTo>
                  <a:lnTo>
                    <a:pt x="2198" y="244"/>
                  </a:lnTo>
                  <a:lnTo>
                    <a:pt x="2369" y="195"/>
                  </a:lnTo>
                  <a:lnTo>
                    <a:pt x="2540" y="171"/>
                  </a:lnTo>
                  <a:close/>
                  <a:moveTo>
                    <a:pt x="5862" y="171"/>
                  </a:moveTo>
                  <a:lnTo>
                    <a:pt x="6033" y="195"/>
                  </a:lnTo>
                  <a:lnTo>
                    <a:pt x="6204" y="244"/>
                  </a:lnTo>
                  <a:lnTo>
                    <a:pt x="6374" y="318"/>
                  </a:lnTo>
                  <a:lnTo>
                    <a:pt x="6497" y="440"/>
                  </a:lnTo>
                  <a:lnTo>
                    <a:pt x="6619" y="562"/>
                  </a:lnTo>
                  <a:lnTo>
                    <a:pt x="6692" y="733"/>
                  </a:lnTo>
                  <a:lnTo>
                    <a:pt x="6741" y="904"/>
                  </a:lnTo>
                  <a:lnTo>
                    <a:pt x="6765" y="1075"/>
                  </a:lnTo>
                  <a:lnTo>
                    <a:pt x="6741" y="1246"/>
                  </a:lnTo>
                  <a:lnTo>
                    <a:pt x="6692" y="1417"/>
                  </a:lnTo>
                  <a:lnTo>
                    <a:pt x="6619" y="1588"/>
                  </a:lnTo>
                  <a:lnTo>
                    <a:pt x="6497" y="1710"/>
                  </a:lnTo>
                  <a:lnTo>
                    <a:pt x="6374" y="1832"/>
                  </a:lnTo>
                  <a:lnTo>
                    <a:pt x="6204" y="1905"/>
                  </a:lnTo>
                  <a:lnTo>
                    <a:pt x="6033" y="1954"/>
                  </a:lnTo>
                  <a:lnTo>
                    <a:pt x="5862" y="1978"/>
                  </a:lnTo>
                  <a:lnTo>
                    <a:pt x="5691" y="1954"/>
                  </a:lnTo>
                  <a:lnTo>
                    <a:pt x="5520" y="1905"/>
                  </a:lnTo>
                  <a:lnTo>
                    <a:pt x="5349" y="1832"/>
                  </a:lnTo>
                  <a:lnTo>
                    <a:pt x="5227" y="1710"/>
                  </a:lnTo>
                  <a:lnTo>
                    <a:pt x="5104" y="1588"/>
                  </a:lnTo>
                  <a:lnTo>
                    <a:pt x="5031" y="1417"/>
                  </a:lnTo>
                  <a:lnTo>
                    <a:pt x="4982" y="1246"/>
                  </a:lnTo>
                  <a:lnTo>
                    <a:pt x="4958" y="1075"/>
                  </a:lnTo>
                  <a:lnTo>
                    <a:pt x="4982" y="904"/>
                  </a:lnTo>
                  <a:lnTo>
                    <a:pt x="5031" y="733"/>
                  </a:lnTo>
                  <a:lnTo>
                    <a:pt x="5104" y="562"/>
                  </a:lnTo>
                  <a:lnTo>
                    <a:pt x="5227" y="440"/>
                  </a:lnTo>
                  <a:lnTo>
                    <a:pt x="5349" y="318"/>
                  </a:lnTo>
                  <a:lnTo>
                    <a:pt x="5520" y="244"/>
                  </a:lnTo>
                  <a:lnTo>
                    <a:pt x="5691" y="195"/>
                  </a:lnTo>
                  <a:lnTo>
                    <a:pt x="5862" y="171"/>
                  </a:lnTo>
                  <a:close/>
                  <a:moveTo>
                    <a:pt x="9183" y="171"/>
                  </a:moveTo>
                  <a:lnTo>
                    <a:pt x="9354" y="195"/>
                  </a:lnTo>
                  <a:lnTo>
                    <a:pt x="9525" y="244"/>
                  </a:lnTo>
                  <a:lnTo>
                    <a:pt x="9696" y="318"/>
                  </a:lnTo>
                  <a:lnTo>
                    <a:pt x="9818" y="440"/>
                  </a:lnTo>
                  <a:lnTo>
                    <a:pt x="9940" y="562"/>
                  </a:lnTo>
                  <a:lnTo>
                    <a:pt x="10014" y="733"/>
                  </a:lnTo>
                  <a:lnTo>
                    <a:pt x="10062" y="904"/>
                  </a:lnTo>
                  <a:lnTo>
                    <a:pt x="10087" y="1075"/>
                  </a:lnTo>
                  <a:lnTo>
                    <a:pt x="10062" y="1246"/>
                  </a:lnTo>
                  <a:lnTo>
                    <a:pt x="10014" y="1417"/>
                  </a:lnTo>
                  <a:lnTo>
                    <a:pt x="9940" y="1588"/>
                  </a:lnTo>
                  <a:lnTo>
                    <a:pt x="9818" y="1710"/>
                  </a:lnTo>
                  <a:lnTo>
                    <a:pt x="9696" y="1832"/>
                  </a:lnTo>
                  <a:lnTo>
                    <a:pt x="9525" y="1905"/>
                  </a:lnTo>
                  <a:lnTo>
                    <a:pt x="9354" y="1954"/>
                  </a:lnTo>
                  <a:lnTo>
                    <a:pt x="9183" y="1978"/>
                  </a:lnTo>
                  <a:lnTo>
                    <a:pt x="9012" y="1954"/>
                  </a:lnTo>
                  <a:lnTo>
                    <a:pt x="8841" y="1905"/>
                  </a:lnTo>
                  <a:lnTo>
                    <a:pt x="8670" y="1832"/>
                  </a:lnTo>
                  <a:lnTo>
                    <a:pt x="8548" y="1710"/>
                  </a:lnTo>
                  <a:lnTo>
                    <a:pt x="8426" y="1588"/>
                  </a:lnTo>
                  <a:lnTo>
                    <a:pt x="8353" y="1417"/>
                  </a:lnTo>
                  <a:lnTo>
                    <a:pt x="8304" y="1246"/>
                  </a:lnTo>
                  <a:lnTo>
                    <a:pt x="8279" y="1075"/>
                  </a:lnTo>
                  <a:lnTo>
                    <a:pt x="8304" y="904"/>
                  </a:lnTo>
                  <a:lnTo>
                    <a:pt x="8353" y="733"/>
                  </a:lnTo>
                  <a:lnTo>
                    <a:pt x="8426" y="562"/>
                  </a:lnTo>
                  <a:lnTo>
                    <a:pt x="8548" y="440"/>
                  </a:lnTo>
                  <a:lnTo>
                    <a:pt x="8670" y="318"/>
                  </a:lnTo>
                  <a:lnTo>
                    <a:pt x="8841" y="244"/>
                  </a:lnTo>
                  <a:lnTo>
                    <a:pt x="9012" y="195"/>
                  </a:lnTo>
                  <a:lnTo>
                    <a:pt x="9183" y="171"/>
                  </a:lnTo>
                  <a:close/>
                  <a:moveTo>
                    <a:pt x="12505" y="171"/>
                  </a:moveTo>
                  <a:lnTo>
                    <a:pt x="12676" y="195"/>
                  </a:lnTo>
                  <a:lnTo>
                    <a:pt x="12847" y="244"/>
                  </a:lnTo>
                  <a:lnTo>
                    <a:pt x="13018" y="318"/>
                  </a:lnTo>
                  <a:lnTo>
                    <a:pt x="13140" y="440"/>
                  </a:lnTo>
                  <a:lnTo>
                    <a:pt x="13262" y="562"/>
                  </a:lnTo>
                  <a:lnTo>
                    <a:pt x="13335" y="733"/>
                  </a:lnTo>
                  <a:lnTo>
                    <a:pt x="13384" y="904"/>
                  </a:lnTo>
                  <a:lnTo>
                    <a:pt x="13408" y="1075"/>
                  </a:lnTo>
                  <a:lnTo>
                    <a:pt x="13384" y="1246"/>
                  </a:lnTo>
                  <a:lnTo>
                    <a:pt x="13335" y="1417"/>
                  </a:lnTo>
                  <a:lnTo>
                    <a:pt x="13262" y="1588"/>
                  </a:lnTo>
                  <a:lnTo>
                    <a:pt x="13140" y="1710"/>
                  </a:lnTo>
                  <a:lnTo>
                    <a:pt x="13018" y="1832"/>
                  </a:lnTo>
                  <a:lnTo>
                    <a:pt x="12847" y="1905"/>
                  </a:lnTo>
                  <a:lnTo>
                    <a:pt x="12676" y="1954"/>
                  </a:lnTo>
                  <a:lnTo>
                    <a:pt x="12505" y="1978"/>
                  </a:lnTo>
                  <a:lnTo>
                    <a:pt x="12334" y="1954"/>
                  </a:lnTo>
                  <a:lnTo>
                    <a:pt x="12163" y="1905"/>
                  </a:lnTo>
                  <a:lnTo>
                    <a:pt x="11992" y="1832"/>
                  </a:lnTo>
                  <a:lnTo>
                    <a:pt x="11870" y="1710"/>
                  </a:lnTo>
                  <a:lnTo>
                    <a:pt x="11748" y="1588"/>
                  </a:lnTo>
                  <a:lnTo>
                    <a:pt x="11674" y="1417"/>
                  </a:lnTo>
                  <a:lnTo>
                    <a:pt x="11625" y="1246"/>
                  </a:lnTo>
                  <a:lnTo>
                    <a:pt x="11601" y="1075"/>
                  </a:lnTo>
                  <a:lnTo>
                    <a:pt x="11625" y="904"/>
                  </a:lnTo>
                  <a:lnTo>
                    <a:pt x="11674" y="733"/>
                  </a:lnTo>
                  <a:lnTo>
                    <a:pt x="11748" y="562"/>
                  </a:lnTo>
                  <a:lnTo>
                    <a:pt x="11870" y="440"/>
                  </a:lnTo>
                  <a:lnTo>
                    <a:pt x="11992" y="318"/>
                  </a:lnTo>
                  <a:lnTo>
                    <a:pt x="12163" y="244"/>
                  </a:lnTo>
                  <a:lnTo>
                    <a:pt x="12334" y="195"/>
                  </a:lnTo>
                  <a:lnTo>
                    <a:pt x="12505" y="171"/>
                  </a:lnTo>
                  <a:close/>
                  <a:moveTo>
                    <a:pt x="13091" y="5520"/>
                  </a:moveTo>
                  <a:lnTo>
                    <a:pt x="13189" y="5544"/>
                  </a:lnTo>
                  <a:lnTo>
                    <a:pt x="13262" y="5593"/>
                  </a:lnTo>
                  <a:lnTo>
                    <a:pt x="13311" y="5666"/>
                  </a:lnTo>
                  <a:lnTo>
                    <a:pt x="13335" y="5764"/>
                  </a:lnTo>
                  <a:lnTo>
                    <a:pt x="13311" y="5862"/>
                  </a:lnTo>
                  <a:lnTo>
                    <a:pt x="13262" y="5935"/>
                  </a:lnTo>
                  <a:lnTo>
                    <a:pt x="13189" y="5984"/>
                  </a:lnTo>
                  <a:lnTo>
                    <a:pt x="13091" y="6008"/>
                  </a:lnTo>
                  <a:lnTo>
                    <a:pt x="1954" y="6008"/>
                  </a:lnTo>
                  <a:lnTo>
                    <a:pt x="1856" y="5984"/>
                  </a:lnTo>
                  <a:lnTo>
                    <a:pt x="1783" y="5935"/>
                  </a:lnTo>
                  <a:lnTo>
                    <a:pt x="1734" y="5862"/>
                  </a:lnTo>
                  <a:lnTo>
                    <a:pt x="1710" y="5764"/>
                  </a:lnTo>
                  <a:lnTo>
                    <a:pt x="1734" y="5666"/>
                  </a:lnTo>
                  <a:lnTo>
                    <a:pt x="1783" y="5593"/>
                  </a:lnTo>
                  <a:lnTo>
                    <a:pt x="1856" y="5544"/>
                  </a:lnTo>
                  <a:lnTo>
                    <a:pt x="1954" y="5520"/>
                  </a:lnTo>
                  <a:close/>
                  <a:moveTo>
                    <a:pt x="13189" y="7840"/>
                  </a:moveTo>
                  <a:lnTo>
                    <a:pt x="13262" y="7913"/>
                  </a:lnTo>
                  <a:lnTo>
                    <a:pt x="13311" y="7986"/>
                  </a:lnTo>
                  <a:lnTo>
                    <a:pt x="13335" y="8084"/>
                  </a:lnTo>
                  <a:lnTo>
                    <a:pt x="13311" y="8182"/>
                  </a:lnTo>
                  <a:lnTo>
                    <a:pt x="13262" y="8255"/>
                  </a:lnTo>
                  <a:lnTo>
                    <a:pt x="13189" y="8304"/>
                  </a:lnTo>
                  <a:lnTo>
                    <a:pt x="13091" y="8328"/>
                  </a:lnTo>
                  <a:lnTo>
                    <a:pt x="1954" y="8328"/>
                  </a:lnTo>
                  <a:lnTo>
                    <a:pt x="1856" y="8304"/>
                  </a:lnTo>
                  <a:lnTo>
                    <a:pt x="1783" y="8255"/>
                  </a:lnTo>
                  <a:lnTo>
                    <a:pt x="1734" y="8182"/>
                  </a:lnTo>
                  <a:lnTo>
                    <a:pt x="1710" y="8084"/>
                  </a:lnTo>
                  <a:lnTo>
                    <a:pt x="1734" y="7986"/>
                  </a:lnTo>
                  <a:lnTo>
                    <a:pt x="1783" y="7913"/>
                  </a:lnTo>
                  <a:lnTo>
                    <a:pt x="1856" y="7840"/>
                  </a:lnTo>
                  <a:close/>
                  <a:moveTo>
                    <a:pt x="13091" y="10136"/>
                  </a:moveTo>
                  <a:lnTo>
                    <a:pt x="13189" y="10160"/>
                  </a:lnTo>
                  <a:lnTo>
                    <a:pt x="13262" y="10209"/>
                  </a:lnTo>
                  <a:lnTo>
                    <a:pt x="13311" y="10282"/>
                  </a:lnTo>
                  <a:lnTo>
                    <a:pt x="13335" y="10380"/>
                  </a:lnTo>
                  <a:lnTo>
                    <a:pt x="13311" y="10478"/>
                  </a:lnTo>
                  <a:lnTo>
                    <a:pt x="13262" y="10551"/>
                  </a:lnTo>
                  <a:lnTo>
                    <a:pt x="13189" y="10600"/>
                  </a:lnTo>
                  <a:lnTo>
                    <a:pt x="13091" y="10624"/>
                  </a:lnTo>
                  <a:lnTo>
                    <a:pt x="1954" y="10624"/>
                  </a:lnTo>
                  <a:lnTo>
                    <a:pt x="1856" y="10600"/>
                  </a:lnTo>
                  <a:lnTo>
                    <a:pt x="1783" y="10551"/>
                  </a:lnTo>
                  <a:lnTo>
                    <a:pt x="1734" y="10478"/>
                  </a:lnTo>
                  <a:lnTo>
                    <a:pt x="1710" y="10380"/>
                  </a:lnTo>
                  <a:lnTo>
                    <a:pt x="1734" y="10282"/>
                  </a:lnTo>
                  <a:lnTo>
                    <a:pt x="1783" y="10209"/>
                  </a:lnTo>
                  <a:lnTo>
                    <a:pt x="1856" y="10160"/>
                  </a:lnTo>
                  <a:lnTo>
                    <a:pt x="1954" y="10136"/>
                  </a:lnTo>
                  <a:close/>
                  <a:moveTo>
                    <a:pt x="8206" y="12456"/>
                  </a:moveTo>
                  <a:lnTo>
                    <a:pt x="8304" y="12480"/>
                  </a:lnTo>
                  <a:lnTo>
                    <a:pt x="8377" y="12529"/>
                  </a:lnTo>
                  <a:lnTo>
                    <a:pt x="8426" y="12602"/>
                  </a:lnTo>
                  <a:lnTo>
                    <a:pt x="8450" y="12700"/>
                  </a:lnTo>
                  <a:lnTo>
                    <a:pt x="8426" y="12798"/>
                  </a:lnTo>
                  <a:lnTo>
                    <a:pt x="8377" y="12871"/>
                  </a:lnTo>
                  <a:lnTo>
                    <a:pt x="8304" y="12920"/>
                  </a:lnTo>
                  <a:lnTo>
                    <a:pt x="8206" y="12944"/>
                  </a:lnTo>
                  <a:lnTo>
                    <a:pt x="1954" y="12944"/>
                  </a:lnTo>
                  <a:lnTo>
                    <a:pt x="1856" y="12920"/>
                  </a:lnTo>
                  <a:lnTo>
                    <a:pt x="1783" y="12871"/>
                  </a:lnTo>
                  <a:lnTo>
                    <a:pt x="1734" y="12798"/>
                  </a:lnTo>
                  <a:lnTo>
                    <a:pt x="1710" y="12700"/>
                  </a:lnTo>
                  <a:lnTo>
                    <a:pt x="1734" y="12602"/>
                  </a:lnTo>
                  <a:lnTo>
                    <a:pt x="1783" y="12529"/>
                  </a:lnTo>
                  <a:lnTo>
                    <a:pt x="1856" y="12480"/>
                  </a:lnTo>
                  <a:lnTo>
                    <a:pt x="1954" y="12456"/>
                  </a:lnTo>
                  <a:close/>
                  <a:moveTo>
                    <a:pt x="782" y="0"/>
                  </a:moveTo>
                  <a:lnTo>
                    <a:pt x="635" y="25"/>
                  </a:lnTo>
                  <a:lnTo>
                    <a:pt x="489" y="73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2"/>
                  </a:lnTo>
                  <a:lnTo>
                    <a:pt x="73" y="489"/>
                  </a:lnTo>
                  <a:lnTo>
                    <a:pt x="24" y="635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4" y="17927"/>
                  </a:lnTo>
                  <a:lnTo>
                    <a:pt x="73" y="18073"/>
                  </a:lnTo>
                  <a:lnTo>
                    <a:pt x="122" y="18220"/>
                  </a:lnTo>
                  <a:lnTo>
                    <a:pt x="220" y="18342"/>
                  </a:lnTo>
                  <a:lnTo>
                    <a:pt x="342" y="18440"/>
                  </a:lnTo>
                  <a:lnTo>
                    <a:pt x="489" y="18488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7"/>
                  </a:lnTo>
                  <a:lnTo>
                    <a:pt x="14654" y="18488"/>
                  </a:lnTo>
                  <a:lnTo>
                    <a:pt x="14800" y="18440"/>
                  </a:lnTo>
                  <a:lnTo>
                    <a:pt x="14923" y="18342"/>
                  </a:lnTo>
                  <a:lnTo>
                    <a:pt x="15020" y="18220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2" y="17780"/>
                  </a:lnTo>
                  <a:lnTo>
                    <a:pt x="15142" y="782"/>
                  </a:lnTo>
                  <a:lnTo>
                    <a:pt x="15118" y="635"/>
                  </a:lnTo>
                  <a:lnTo>
                    <a:pt x="15069" y="489"/>
                  </a:lnTo>
                  <a:lnTo>
                    <a:pt x="15020" y="342"/>
                  </a:lnTo>
                  <a:lnTo>
                    <a:pt x="14923" y="220"/>
                  </a:lnTo>
                  <a:lnTo>
                    <a:pt x="14800" y="122"/>
                  </a:lnTo>
                  <a:lnTo>
                    <a:pt x="14654" y="73"/>
                  </a:lnTo>
                  <a:lnTo>
                    <a:pt x="14507" y="25"/>
                  </a:lnTo>
                  <a:lnTo>
                    <a:pt x="1436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7" name="Google Shape;277;p24"/>
          <p:cNvSpPr txBox="1">
            <a:spLocks noGrp="1"/>
          </p:cNvSpPr>
          <p:nvPr>
            <p:ph type="body" idx="4294967295"/>
          </p:nvPr>
        </p:nvSpPr>
        <p:spPr>
          <a:xfrm>
            <a:off x="653824" y="1115386"/>
            <a:ext cx="7111320" cy="341693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buNone/>
            </a:pPr>
            <a:r>
              <a:rPr lang="pt-BR" sz="1800" b="1" u="sng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Ferramentas de Autoria</a:t>
            </a:r>
            <a:endParaRPr lang="en" sz="1600" b="1" u="sng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pPr marL="0" indent="0">
              <a:buNone/>
            </a:pPr>
            <a:r>
              <a:rPr lang="en" sz="1600" dirty="0"/>
              <a:t>Passos et al., 2010;  </a:t>
            </a:r>
            <a:r>
              <a:rPr lang="pt-BR" sz="1600" dirty="0"/>
              <a:t>Orlandi e </a:t>
            </a:r>
            <a:r>
              <a:rPr lang="pt-BR" sz="1600" dirty="0" err="1"/>
              <a:t>Isotani</a:t>
            </a:r>
            <a:r>
              <a:rPr lang="pt-BR" sz="1600" dirty="0"/>
              <a:t>, 2012; Guterres e Moraes, 2014</a:t>
            </a:r>
          </a:p>
          <a:p>
            <a:pPr marL="285750" indent="-285750"/>
            <a:r>
              <a:rPr lang="en" sz="1600" dirty="0"/>
              <a:t>Objetos de Aprendizagem Digitais Tradicionais</a:t>
            </a:r>
          </a:p>
          <a:p>
            <a:pPr marL="285750" indent="-285750"/>
            <a:endParaRPr lang="en" sz="1600" dirty="0"/>
          </a:p>
          <a:p>
            <a:pPr marL="0" indent="0">
              <a:buNone/>
            </a:pPr>
            <a:r>
              <a:rPr lang="en" sz="1800" b="1" u="sng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Métricas e Avaliação da Aprendizagem</a:t>
            </a:r>
          </a:p>
          <a:p>
            <a:pPr marL="285750" indent="-285750"/>
            <a:r>
              <a:rPr lang="pt-BR" sz="1600" dirty="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Nenhum dos trabalhos considera a avaliação da aprendizagem com o uso de Objetos Tangíveis</a:t>
            </a:r>
          </a:p>
          <a:p>
            <a:pPr marL="285750" indent="-285750"/>
            <a:r>
              <a:rPr lang="pt-BR" sz="1600" dirty="0" err="1"/>
              <a:t>Biswas</a:t>
            </a:r>
            <a:r>
              <a:rPr lang="pt-BR" sz="1600" dirty="0"/>
              <a:t> e </a:t>
            </a:r>
            <a:r>
              <a:rPr lang="pt-BR" sz="1600" dirty="0" err="1"/>
              <a:t>Ghosh</a:t>
            </a:r>
            <a:r>
              <a:rPr lang="pt-BR" sz="1600" dirty="0"/>
              <a:t> (2007): Nível de Compreensão, Taxa de Aprendizagem, Nível de dificuldade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Bullen template">
  <a:themeElements>
    <a:clrScheme name="Custom 347">
      <a:dk1>
        <a:srgbClr val="040F20"/>
      </a:dk1>
      <a:lt1>
        <a:srgbClr val="FFFFFF"/>
      </a:lt1>
      <a:dk2>
        <a:srgbClr val="717881"/>
      </a:dk2>
      <a:lt2>
        <a:srgbClr val="F3F3F3"/>
      </a:lt2>
      <a:accent1>
        <a:srgbClr val="FFDE00"/>
      </a:accent1>
      <a:accent2>
        <a:srgbClr val="FFA700"/>
      </a:accent2>
      <a:accent3>
        <a:srgbClr val="E97100"/>
      </a:accent3>
      <a:accent4>
        <a:srgbClr val="91AACF"/>
      </a:accent4>
      <a:accent5>
        <a:srgbClr val="466799"/>
      </a:accent5>
      <a:accent6>
        <a:srgbClr val="040F20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347">
    <a:dk1>
      <a:srgbClr val="040F20"/>
    </a:dk1>
    <a:lt1>
      <a:srgbClr val="FFFFFF"/>
    </a:lt1>
    <a:dk2>
      <a:srgbClr val="717881"/>
    </a:dk2>
    <a:lt2>
      <a:srgbClr val="F3F3F3"/>
    </a:lt2>
    <a:accent1>
      <a:srgbClr val="FFDE00"/>
    </a:accent1>
    <a:accent2>
      <a:srgbClr val="FFA700"/>
    </a:accent2>
    <a:accent3>
      <a:srgbClr val="E97100"/>
    </a:accent3>
    <a:accent4>
      <a:srgbClr val="91AACF"/>
    </a:accent4>
    <a:accent5>
      <a:srgbClr val="466799"/>
    </a:accent5>
    <a:accent6>
      <a:srgbClr val="040F20"/>
    </a:accent6>
    <a:hlink>
      <a:srgbClr val="FFFFFF"/>
    </a:hlink>
    <a:folHlink>
      <a:srgbClr val="6611CC"/>
    </a:folHlink>
  </a:clrScheme>
</a:themeOverride>
</file>

<file path=ppt/theme/themeOverride2.xml><?xml version="1.0" encoding="utf-8"?>
<a:themeOverride xmlns:a="http://schemas.openxmlformats.org/drawingml/2006/main">
  <a:clrScheme name="Custom 347">
    <a:dk1>
      <a:srgbClr val="040F20"/>
    </a:dk1>
    <a:lt1>
      <a:srgbClr val="FFFFFF"/>
    </a:lt1>
    <a:dk2>
      <a:srgbClr val="717881"/>
    </a:dk2>
    <a:lt2>
      <a:srgbClr val="F3F3F3"/>
    </a:lt2>
    <a:accent1>
      <a:srgbClr val="FFDE00"/>
    </a:accent1>
    <a:accent2>
      <a:srgbClr val="FFA700"/>
    </a:accent2>
    <a:accent3>
      <a:srgbClr val="E97100"/>
    </a:accent3>
    <a:accent4>
      <a:srgbClr val="91AACF"/>
    </a:accent4>
    <a:accent5>
      <a:srgbClr val="466799"/>
    </a:accent5>
    <a:accent6>
      <a:srgbClr val="040F20"/>
    </a:accent6>
    <a:hlink>
      <a:srgbClr val="FFFFFF"/>
    </a:hlink>
    <a:folHlink>
      <a:srgbClr val="6611CC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1614</TotalTime>
  <Words>1987</Words>
  <Application>Microsoft Office PowerPoint</Application>
  <PresentationFormat>Apresentação na tela (16:9)</PresentationFormat>
  <Paragraphs>362</Paragraphs>
  <Slides>50</Slides>
  <Notes>50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50</vt:i4>
      </vt:variant>
    </vt:vector>
  </HeadingPairs>
  <TitlesOfParts>
    <vt:vector size="57" baseType="lpstr">
      <vt:lpstr>IBM Plex Serif</vt:lpstr>
      <vt:lpstr>IBM Plex Serif SemiBold</vt:lpstr>
      <vt:lpstr>Wingdings</vt:lpstr>
      <vt:lpstr>IBM Plex Sans</vt:lpstr>
      <vt:lpstr>Merriweather</vt:lpstr>
      <vt:lpstr>Arial</vt:lpstr>
      <vt:lpstr>Bullen template</vt:lpstr>
      <vt:lpstr>Um Método baseado em Objetos Tangíveis para Acompanhamento da Aprendizagem</vt:lpstr>
      <vt:lpstr>Roteiro da Apresentação</vt:lpstr>
      <vt:lpstr>1. Introdução</vt:lpstr>
      <vt:lpstr>Nosso modo de “pensar” e “enxergar” o mundo é afetado pela tecnologia</vt:lpstr>
      <vt:lpstr>Objetivo Geral</vt:lpstr>
      <vt:lpstr>Objetivos Específicos</vt:lpstr>
      <vt:lpstr>2.  Trabalhos Relacionados</vt:lpstr>
      <vt:lpstr>Trabalhos Relacionados – Ciberfísicos</vt:lpstr>
      <vt:lpstr>Trabalhos Relacionados </vt:lpstr>
      <vt:lpstr>3.  Método Proposto</vt:lpstr>
      <vt:lpstr>Método Proposto</vt:lpstr>
      <vt:lpstr>Método Proposto - Compositor</vt:lpstr>
      <vt:lpstr>Método Proposto – Objeto Tangível</vt:lpstr>
      <vt:lpstr>Modelo BPMN – Criação de Objeto Tangível</vt:lpstr>
      <vt:lpstr>Modelo BPMN Subprocesso “Definir Serviços”</vt:lpstr>
      <vt:lpstr>Ferramentas - Compositor</vt:lpstr>
      <vt:lpstr>Método Proposto - Servidor</vt:lpstr>
      <vt:lpstr>Método Proposto – Player Tangível</vt:lpstr>
      <vt:lpstr>Ferramentas – Player Tangível</vt:lpstr>
      <vt:lpstr>Método Proposto Mensagens Websocket</vt:lpstr>
      <vt:lpstr>Método Proposto - Analíticos</vt:lpstr>
      <vt:lpstr>Método Proposto – Métricas em OTAs</vt:lpstr>
      <vt:lpstr>Ferramentas – Analíticos</vt:lpstr>
      <vt:lpstr>4.  Resultados</vt:lpstr>
      <vt:lpstr>Apresentação do PowerPoint</vt:lpstr>
      <vt:lpstr>Estudo de Caso – Fase 1</vt:lpstr>
      <vt:lpstr>Estudo de Caso – Fase 1 Questões de Pesquisa</vt:lpstr>
      <vt:lpstr>Estudo de Caso – Fase 1 Sobre o impacto do uso de OTA na aprendizagem</vt:lpstr>
      <vt:lpstr>Estudo de Caso – Fase 1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Estudo de Caso – Fase 3</vt:lpstr>
      <vt:lpstr>Estudo de Caso – Fase 3 - Estudo de Viabilidade</vt:lpstr>
      <vt:lpstr>Estudo de Caso – Fase 3 - Estudo de Viabilidade</vt:lpstr>
      <vt:lpstr>Estudo de Caso – Fase 3 - Estudo de Viabilidade</vt:lpstr>
      <vt:lpstr>Estudo de Caso – Fase 3 - Estudo de Viabilidade</vt:lpstr>
      <vt:lpstr>Estudo de Caso – Fase 3 - Estudo de Viabilidade</vt:lpstr>
      <vt:lpstr>Estudo de Caso – Fase 3 - Estudo de Viabilidade</vt:lpstr>
      <vt:lpstr>5.  Considerações</vt:lpstr>
      <vt:lpstr>Considerações Finais</vt:lpstr>
      <vt:lpstr>Considerações Finais</vt:lpstr>
      <vt:lpstr>Limitações</vt:lpstr>
      <vt:lpstr>Trabalhos Futuros</vt:lpstr>
      <vt:lpstr>Obrigado!!!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Um Método baseado em Objetos Tangíveis para Acompanhamento da Aprendizagem</dc:title>
  <cp:lastModifiedBy>Gabriel Leitão</cp:lastModifiedBy>
  <cp:revision>4</cp:revision>
  <dcterms:modified xsi:type="dcterms:W3CDTF">2024-10-31T19:11:51Z</dcterms:modified>
</cp:coreProperties>
</file>